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media/image31.jpg" ContentType="image/jpeg"/>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Lst>
  <p:notesMasterIdLst>
    <p:notesMasterId r:id="rId24"/>
  </p:notesMasterIdLst>
  <p:sldIdLst>
    <p:sldId id="256" r:id="rId3"/>
    <p:sldId id="1016" r:id="rId4"/>
    <p:sldId id="264" r:id="rId5"/>
    <p:sldId id="291" r:id="rId6"/>
    <p:sldId id="304" r:id="rId7"/>
    <p:sldId id="293" r:id="rId8"/>
    <p:sldId id="1024" r:id="rId9"/>
    <p:sldId id="1029" r:id="rId10"/>
    <p:sldId id="1020" r:id="rId11"/>
    <p:sldId id="1022" r:id="rId12"/>
    <p:sldId id="1021" r:id="rId13"/>
    <p:sldId id="295" r:id="rId14"/>
    <p:sldId id="1030" r:id="rId15"/>
    <p:sldId id="1031" r:id="rId16"/>
    <p:sldId id="1028" r:id="rId17"/>
    <p:sldId id="308" r:id="rId18"/>
    <p:sldId id="309" r:id="rId19"/>
    <p:sldId id="310" r:id="rId20"/>
    <p:sldId id="1026" r:id="rId21"/>
    <p:sldId id="1027" r:id="rId22"/>
    <p:sldId id="271" r:id="rId23"/>
  </p:sldIdLst>
  <p:sldSz cx="10693400" cy="7562850"/>
  <p:notesSz cx="10693400" cy="7562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1AF48A-6AC0-7732-A7B2-521545F1B1E3}" name="Purusottam Samanta" initials="PS" userId="S::purusottam.samanta@jindalsteel.com::84806e79-8e68-4d29-95b8-4a66d7ed0b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6CA0"/>
    <a:srgbClr val="EC700A"/>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3969" autoAdjust="0"/>
  </p:normalViewPr>
  <p:slideViewPr>
    <p:cSldViewPr>
      <p:cViewPr varScale="1">
        <p:scale>
          <a:sx n="78" d="100"/>
          <a:sy n="78" d="100"/>
        </p:scale>
        <p:origin x="1013" y="8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93A176-B771-4C83-BB5E-35519A4A2586}" type="doc">
      <dgm:prSet loTypeId="urn:microsoft.com/office/officeart/2005/8/layout/arrow2" loCatId="process" qsTypeId="urn:microsoft.com/office/officeart/2005/8/quickstyle/simple1" qsCatId="simple" csTypeId="urn:microsoft.com/office/officeart/2005/8/colors/accent6_4" csCatId="accent6" phldr="1"/>
      <dgm:spPr/>
      <dgm:t>
        <a:bodyPr/>
        <a:lstStyle/>
        <a:p>
          <a:endParaRPr lang="en-IN"/>
        </a:p>
      </dgm:t>
    </dgm:pt>
    <dgm:pt modelId="{4DC9F149-E3BD-48D4-BA5D-16EF2A152642}">
      <dgm:prSet phldrT="[Text]" custT="1"/>
      <dgm:spPr/>
      <dgm:t>
        <a:bodyPr/>
        <a:lstStyle/>
        <a:p>
          <a:r>
            <a:rPr lang="en-IN" sz="1800" dirty="0"/>
            <a:t>Superior and advance product.</a:t>
          </a:r>
        </a:p>
      </dgm:t>
    </dgm:pt>
    <dgm:pt modelId="{79B09B44-C99D-4CBA-8E10-AC5C028A08E4}" type="parTrans" cxnId="{A401E8A6-628E-4AFD-843E-ADC10B3BFCE2}">
      <dgm:prSet/>
      <dgm:spPr/>
      <dgm:t>
        <a:bodyPr/>
        <a:lstStyle/>
        <a:p>
          <a:endParaRPr lang="en-IN"/>
        </a:p>
      </dgm:t>
    </dgm:pt>
    <dgm:pt modelId="{F745BA9B-8F9B-4631-9956-341E578F7150}" type="sibTrans" cxnId="{A401E8A6-628E-4AFD-843E-ADC10B3BFCE2}">
      <dgm:prSet/>
      <dgm:spPr/>
      <dgm:t>
        <a:bodyPr/>
        <a:lstStyle/>
        <a:p>
          <a:endParaRPr lang="en-IN"/>
        </a:p>
      </dgm:t>
    </dgm:pt>
    <dgm:pt modelId="{F51A3E94-6E6F-44E0-BC8E-D6A9CBE76689}">
      <dgm:prSet phldrT="[Text]" custT="1"/>
      <dgm:spPr/>
      <dgm:t>
        <a:bodyPr/>
        <a:lstStyle/>
        <a:p>
          <a:r>
            <a:rPr lang="en-IN" sz="1800" baseline="0" dirty="0"/>
            <a:t>Options – Optimisation</a:t>
          </a:r>
          <a:endParaRPr lang="en-IN" sz="1800" b="1" dirty="0">
            <a:solidFill>
              <a:schemeClr val="accent2">
                <a:lumMod val="50000"/>
              </a:schemeClr>
            </a:solidFill>
          </a:endParaRPr>
        </a:p>
      </dgm:t>
    </dgm:pt>
    <dgm:pt modelId="{43C1FB0D-D460-475B-9F19-00A82333B9A5}" type="parTrans" cxnId="{73D953B0-F015-4098-87C0-46D15BD4B357}">
      <dgm:prSet/>
      <dgm:spPr/>
      <dgm:t>
        <a:bodyPr/>
        <a:lstStyle/>
        <a:p>
          <a:endParaRPr lang="en-IN"/>
        </a:p>
      </dgm:t>
    </dgm:pt>
    <dgm:pt modelId="{CEF75AE2-711D-4A20-B6D2-11F2F0339D44}" type="sibTrans" cxnId="{73D953B0-F015-4098-87C0-46D15BD4B357}">
      <dgm:prSet/>
      <dgm:spPr/>
      <dgm:t>
        <a:bodyPr/>
        <a:lstStyle/>
        <a:p>
          <a:endParaRPr lang="en-IN"/>
        </a:p>
      </dgm:t>
    </dgm:pt>
    <dgm:pt modelId="{6EFFD80F-55E6-4958-B5F7-B6D5FA4D5C8F}">
      <dgm:prSet phldrT="[Text]" custT="1"/>
      <dgm:spPr/>
      <dgm:t>
        <a:bodyPr/>
        <a:lstStyle/>
        <a:p>
          <a:r>
            <a:rPr lang="en-US" sz="1800" dirty="0" err="1"/>
            <a:t>Cutomised</a:t>
          </a:r>
          <a:r>
            <a:rPr lang="en-US" sz="1800" dirty="0"/>
            <a:t> length – Less wastage</a:t>
          </a:r>
          <a:endParaRPr lang="en-IN" sz="1800" dirty="0"/>
        </a:p>
      </dgm:t>
    </dgm:pt>
    <dgm:pt modelId="{04F1D21D-7E8B-4352-BEE8-78778E0445C4}" type="parTrans" cxnId="{59C186DF-A226-4434-81F2-0AFC660BF3B0}">
      <dgm:prSet/>
      <dgm:spPr/>
      <dgm:t>
        <a:bodyPr/>
        <a:lstStyle/>
        <a:p>
          <a:endParaRPr lang="en-IN"/>
        </a:p>
      </dgm:t>
    </dgm:pt>
    <dgm:pt modelId="{74EFA882-434C-4840-9C83-5741A1519ADB}" type="sibTrans" cxnId="{59C186DF-A226-4434-81F2-0AFC660BF3B0}">
      <dgm:prSet/>
      <dgm:spPr/>
      <dgm:t>
        <a:bodyPr/>
        <a:lstStyle/>
        <a:p>
          <a:endParaRPr lang="en-IN"/>
        </a:p>
      </dgm:t>
    </dgm:pt>
    <dgm:pt modelId="{F0C9BBB0-490A-40C8-9E56-765267F3322B}">
      <dgm:prSet phldrT="[Text]" custT="1"/>
      <dgm:spPr/>
      <dgm:t>
        <a:bodyPr/>
        <a:lstStyle/>
        <a:p>
          <a:r>
            <a:rPr lang="en-US" sz="1800" dirty="0"/>
            <a:t>On time and assured delivery – On time executions and completion</a:t>
          </a:r>
          <a:endParaRPr lang="en-IN" sz="1800" dirty="0"/>
        </a:p>
      </dgm:t>
    </dgm:pt>
    <dgm:pt modelId="{EEBE9A5E-153B-4580-A876-72829F772E3C}" type="parTrans" cxnId="{F45D28C4-15ED-4FEC-ABAF-A3C8981A0A32}">
      <dgm:prSet/>
      <dgm:spPr/>
      <dgm:t>
        <a:bodyPr/>
        <a:lstStyle/>
        <a:p>
          <a:endParaRPr lang="en-IN"/>
        </a:p>
      </dgm:t>
    </dgm:pt>
    <dgm:pt modelId="{6F1CB417-B0E6-4ECD-B4D7-0B1D34874B80}" type="sibTrans" cxnId="{F45D28C4-15ED-4FEC-ABAF-A3C8981A0A32}">
      <dgm:prSet/>
      <dgm:spPr/>
      <dgm:t>
        <a:bodyPr/>
        <a:lstStyle/>
        <a:p>
          <a:endParaRPr lang="en-IN"/>
        </a:p>
      </dgm:t>
    </dgm:pt>
    <dgm:pt modelId="{C54A5B39-5BEC-400A-A406-147A419D248E}" type="pres">
      <dgm:prSet presAssocID="{6593A176-B771-4C83-BB5E-35519A4A2586}" presName="arrowDiagram" presStyleCnt="0">
        <dgm:presLayoutVars>
          <dgm:chMax val="5"/>
          <dgm:dir/>
          <dgm:resizeHandles val="exact"/>
        </dgm:presLayoutVars>
      </dgm:prSet>
      <dgm:spPr/>
    </dgm:pt>
    <dgm:pt modelId="{D48691F9-DDD5-468F-8F80-379E6E79BA92}" type="pres">
      <dgm:prSet presAssocID="{6593A176-B771-4C83-BB5E-35519A4A2586}" presName="arrow" presStyleLbl="bgShp" presStyleIdx="0" presStyleCnt="1" custScaleX="117334" custLinFactNeighborX="-22688" custLinFactNeighborY="68"/>
      <dgm:spPr>
        <a:solidFill>
          <a:schemeClr val="accent1">
            <a:lumMod val="60000"/>
            <a:lumOff val="40000"/>
          </a:schemeClr>
        </a:solidFill>
      </dgm:spPr>
    </dgm:pt>
    <dgm:pt modelId="{38B173E0-742D-4886-9D4D-7CAC9682FD54}" type="pres">
      <dgm:prSet presAssocID="{6593A176-B771-4C83-BB5E-35519A4A2586}" presName="arrowDiagram4" presStyleCnt="0"/>
      <dgm:spPr/>
    </dgm:pt>
    <dgm:pt modelId="{42E1009A-1704-4E87-987E-0D910733AB1C}" type="pres">
      <dgm:prSet presAssocID="{4DC9F149-E3BD-48D4-BA5D-16EF2A152642}" presName="bullet4a" presStyleLbl="node1" presStyleIdx="0" presStyleCnt="4" custScaleX="190327" custScaleY="186649" custLinFactX="-490100" custLinFactNeighborX="-500000" custLinFactNeighborY="36297"/>
      <dgm:spPr>
        <a:solidFill>
          <a:schemeClr val="accent6">
            <a:lumMod val="75000"/>
          </a:schemeClr>
        </a:solidFill>
      </dgm:spPr>
    </dgm:pt>
    <dgm:pt modelId="{B5D263F4-9364-4DA2-9FD7-CBA137B525FB}" type="pres">
      <dgm:prSet presAssocID="{4DC9F149-E3BD-48D4-BA5D-16EF2A152642}" presName="textBox4a" presStyleLbl="revTx" presStyleIdx="0" presStyleCnt="4" custScaleX="128797" custScaleY="57958" custLinFactX="-11058" custLinFactNeighborX="-100000" custLinFactNeighborY="-6123">
        <dgm:presLayoutVars>
          <dgm:bulletEnabled val="1"/>
        </dgm:presLayoutVars>
      </dgm:prSet>
      <dgm:spPr/>
    </dgm:pt>
    <dgm:pt modelId="{0DC6C02B-3E8A-4479-858A-BAD9F7F47219}" type="pres">
      <dgm:prSet presAssocID="{F51A3E94-6E6F-44E0-BC8E-D6A9CBE76689}" presName="bullet4b" presStyleLbl="node1" presStyleIdx="1" presStyleCnt="4" custScaleX="238198" custScaleY="246734" custLinFactX="-100000" custLinFactY="-4492" custLinFactNeighborX="-119304" custLinFactNeighborY="-100000"/>
      <dgm:spPr>
        <a:solidFill>
          <a:schemeClr val="accent6">
            <a:lumMod val="75000"/>
          </a:schemeClr>
        </a:solidFill>
      </dgm:spPr>
    </dgm:pt>
    <dgm:pt modelId="{EA789AA8-CC63-4361-B1E4-209272E92642}" type="pres">
      <dgm:prSet presAssocID="{F51A3E94-6E6F-44E0-BC8E-D6A9CBE76689}" presName="textBox4b" presStyleLbl="revTx" presStyleIdx="1" presStyleCnt="4" custScaleY="41121" custLinFactX="-100000" custLinFactNeighborX="-112670" custLinFactNeighborY="-52469">
        <dgm:presLayoutVars>
          <dgm:bulletEnabled val="1"/>
        </dgm:presLayoutVars>
      </dgm:prSet>
      <dgm:spPr/>
    </dgm:pt>
    <dgm:pt modelId="{E50B3CFD-2EB8-406D-827C-9B9E93401863}" type="pres">
      <dgm:prSet presAssocID="{6EFFD80F-55E6-4958-B5F7-B6D5FA4D5C8F}" presName="bullet4c" presStyleLbl="node1" presStyleIdx="2" presStyleCnt="4" custScaleX="280875" custScaleY="278904" custLinFactX="144724" custLinFactY="-25081" custLinFactNeighborX="200000" custLinFactNeighborY="-100000"/>
      <dgm:spPr>
        <a:solidFill>
          <a:schemeClr val="accent6">
            <a:lumMod val="75000"/>
          </a:schemeClr>
        </a:solidFill>
      </dgm:spPr>
    </dgm:pt>
    <dgm:pt modelId="{9D48D686-B358-42A9-99E4-EE2F8082DBDB}" type="pres">
      <dgm:prSet presAssocID="{6EFFD80F-55E6-4958-B5F7-B6D5FA4D5C8F}" presName="textBox4c" presStyleLbl="revTx" presStyleIdx="2" presStyleCnt="4" custScaleX="114922" custScaleY="27621" custLinFactX="-33508" custLinFactNeighborX="-100000" custLinFactNeighborY="-74663">
        <dgm:presLayoutVars>
          <dgm:bulletEnabled val="1"/>
        </dgm:presLayoutVars>
      </dgm:prSet>
      <dgm:spPr/>
    </dgm:pt>
    <dgm:pt modelId="{5FA5EE95-571C-4771-B5F3-25133942E70D}" type="pres">
      <dgm:prSet presAssocID="{F0C9BBB0-490A-40C8-9E56-765267F3322B}" presName="bullet4d" presStyleLbl="node1" presStyleIdx="3" presStyleCnt="4" custScaleX="175422" custScaleY="161709" custLinFactX="-200000" custLinFactNeighborX="-249252" custLinFactNeighborY="65247"/>
      <dgm:spPr>
        <a:solidFill>
          <a:schemeClr val="accent6">
            <a:lumMod val="75000"/>
          </a:schemeClr>
        </a:solidFill>
      </dgm:spPr>
    </dgm:pt>
    <dgm:pt modelId="{3EF27945-D939-476D-A738-DBF63A3DEADB}" type="pres">
      <dgm:prSet presAssocID="{F0C9BBB0-490A-40C8-9E56-765267F3322B}" presName="textBox4d" presStyleLbl="revTx" presStyleIdx="3" presStyleCnt="4" custScaleX="129871" custScaleY="35691" custLinFactNeighborX="-72811" custLinFactNeighborY="-11698">
        <dgm:presLayoutVars>
          <dgm:bulletEnabled val="1"/>
        </dgm:presLayoutVars>
      </dgm:prSet>
      <dgm:spPr/>
    </dgm:pt>
  </dgm:ptLst>
  <dgm:cxnLst>
    <dgm:cxn modelId="{A26BF509-A3F5-43B3-8116-50BBC33C2928}" type="presOf" srcId="{6593A176-B771-4C83-BB5E-35519A4A2586}" destId="{C54A5B39-5BEC-400A-A406-147A419D248E}" srcOrd="0" destOrd="0" presId="urn:microsoft.com/office/officeart/2005/8/layout/arrow2"/>
    <dgm:cxn modelId="{A401E8A6-628E-4AFD-843E-ADC10B3BFCE2}" srcId="{6593A176-B771-4C83-BB5E-35519A4A2586}" destId="{4DC9F149-E3BD-48D4-BA5D-16EF2A152642}" srcOrd="0" destOrd="0" parTransId="{79B09B44-C99D-4CBA-8E10-AC5C028A08E4}" sibTransId="{F745BA9B-8F9B-4631-9956-341E578F7150}"/>
    <dgm:cxn modelId="{73D953B0-F015-4098-87C0-46D15BD4B357}" srcId="{6593A176-B771-4C83-BB5E-35519A4A2586}" destId="{F51A3E94-6E6F-44E0-BC8E-D6A9CBE76689}" srcOrd="1" destOrd="0" parTransId="{43C1FB0D-D460-475B-9F19-00A82333B9A5}" sibTransId="{CEF75AE2-711D-4A20-B6D2-11F2F0339D44}"/>
    <dgm:cxn modelId="{F45D28C4-15ED-4FEC-ABAF-A3C8981A0A32}" srcId="{6593A176-B771-4C83-BB5E-35519A4A2586}" destId="{F0C9BBB0-490A-40C8-9E56-765267F3322B}" srcOrd="3" destOrd="0" parTransId="{EEBE9A5E-153B-4580-A876-72829F772E3C}" sibTransId="{6F1CB417-B0E6-4ECD-B4D7-0B1D34874B80}"/>
    <dgm:cxn modelId="{B19447C8-6CF6-4CEB-B58D-3928FEC08ADD}" type="presOf" srcId="{6EFFD80F-55E6-4958-B5F7-B6D5FA4D5C8F}" destId="{9D48D686-B358-42A9-99E4-EE2F8082DBDB}" srcOrd="0" destOrd="0" presId="urn:microsoft.com/office/officeart/2005/8/layout/arrow2"/>
    <dgm:cxn modelId="{F30956C8-5449-4A09-9BB0-9872094B9297}" type="presOf" srcId="{4DC9F149-E3BD-48D4-BA5D-16EF2A152642}" destId="{B5D263F4-9364-4DA2-9FD7-CBA137B525FB}" srcOrd="0" destOrd="0" presId="urn:microsoft.com/office/officeart/2005/8/layout/arrow2"/>
    <dgm:cxn modelId="{982560CB-D521-4793-89AB-675421958878}" type="presOf" srcId="{F51A3E94-6E6F-44E0-BC8E-D6A9CBE76689}" destId="{EA789AA8-CC63-4361-B1E4-209272E92642}" srcOrd="0" destOrd="0" presId="urn:microsoft.com/office/officeart/2005/8/layout/arrow2"/>
    <dgm:cxn modelId="{59C186DF-A226-4434-81F2-0AFC660BF3B0}" srcId="{6593A176-B771-4C83-BB5E-35519A4A2586}" destId="{6EFFD80F-55E6-4958-B5F7-B6D5FA4D5C8F}" srcOrd="2" destOrd="0" parTransId="{04F1D21D-7E8B-4352-BEE8-78778E0445C4}" sibTransId="{74EFA882-434C-4840-9C83-5741A1519ADB}"/>
    <dgm:cxn modelId="{2AE468E1-819E-4DA3-BE35-1BF0D4218F5C}" type="presOf" srcId="{F0C9BBB0-490A-40C8-9E56-765267F3322B}" destId="{3EF27945-D939-476D-A738-DBF63A3DEADB}" srcOrd="0" destOrd="0" presId="urn:microsoft.com/office/officeart/2005/8/layout/arrow2"/>
    <dgm:cxn modelId="{FDCEBA04-6693-48CA-95F9-71FD0FC5D8B2}" type="presParOf" srcId="{C54A5B39-5BEC-400A-A406-147A419D248E}" destId="{D48691F9-DDD5-468F-8F80-379E6E79BA92}" srcOrd="0" destOrd="0" presId="urn:microsoft.com/office/officeart/2005/8/layout/arrow2"/>
    <dgm:cxn modelId="{71842177-20DF-4824-9E0C-EA37AAF1C527}" type="presParOf" srcId="{C54A5B39-5BEC-400A-A406-147A419D248E}" destId="{38B173E0-742D-4886-9D4D-7CAC9682FD54}" srcOrd="1" destOrd="0" presId="urn:microsoft.com/office/officeart/2005/8/layout/arrow2"/>
    <dgm:cxn modelId="{A43B4A4F-29CC-490D-BD87-A8839E661FCB}" type="presParOf" srcId="{38B173E0-742D-4886-9D4D-7CAC9682FD54}" destId="{42E1009A-1704-4E87-987E-0D910733AB1C}" srcOrd="0" destOrd="0" presId="urn:microsoft.com/office/officeart/2005/8/layout/arrow2"/>
    <dgm:cxn modelId="{AC50C2C8-C591-4DF6-A09C-C17120535818}" type="presParOf" srcId="{38B173E0-742D-4886-9D4D-7CAC9682FD54}" destId="{B5D263F4-9364-4DA2-9FD7-CBA137B525FB}" srcOrd="1" destOrd="0" presId="urn:microsoft.com/office/officeart/2005/8/layout/arrow2"/>
    <dgm:cxn modelId="{BC1B8D5B-896B-40B8-8322-DD5041B945DD}" type="presParOf" srcId="{38B173E0-742D-4886-9D4D-7CAC9682FD54}" destId="{0DC6C02B-3E8A-4479-858A-BAD9F7F47219}" srcOrd="2" destOrd="0" presId="urn:microsoft.com/office/officeart/2005/8/layout/arrow2"/>
    <dgm:cxn modelId="{35EFD31C-29E8-44DE-855C-1EEECD05C01E}" type="presParOf" srcId="{38B173E0-742D-4886-9D4D-7CAC9682FD54}" destId="{EA789AA8-CC63-4361-B1E4-209272E92642}" srcOrd="3" destOrd="0" presId="urn:microsoft.com/office/officeart/2005/8/layout/arrow2"/>
    <dgm:cxn modelId="{8FEB6B34-925C-41F4-BAC7-F790EF6A2829}" type="presParOf" srcId="{38B173E0-742D-4886-9D4D-7CAC9682FD54}" destId="{E50B3CFD-2EB8-406D-827C-9B9E93401863}" srcOrd="4" destOrd="0" presId="urn:microsoft.com/office/officeart/2005/8/layout/arrow2"/>
    <dgm:cxn modelId="{A693D739-2F2A-4B6C-9976-7A65A0263DD9}" type="presParOf" srcId="{38B173E0-742D-4886-9D4D-7CAC9682FD54}" destId="{9D48D686-B358-42A9-99E4-EE2F8082DBDB}" srcOrd="5" destOrd="0" presId="urn:microsoft.com/office/officeart/2005/8/layout/arrow2"/>
    <dgm:cxn modelId="{E2A21D31-8B4D-47A7-BD1D-5104D9372A94}" type="presParOf" srcId="{38B173E0-742D-4886-9D4D-7CAC9682FD54}" destId="{5FA5EE95-571C-4771-B5F3-25133942E70D}" srcOrd="6" destOrd="0" presId="urn:microsoft.com/office/officeart/2005/8/layout/arrow2"/>
    <dgm:cxn modelId="{03E80D4A-7A86-4C4A-B8AA-9C9C13EDDA65}" type="presParOf" srcId="{38B173E0-742D-4886-9D4D-7CAC9682FD54}" destId="{3EF27945-D939-476D-A738-DBF63A3DEADB}"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174C811-0873-413B-9B39-CA0EA9D3A13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FC40451-1B12-4E48-98AE-0DAB69DE064E}">
      <dgm:prSet custT="1"/>
      <dgm:spPr/>
      <dgm:t>
        <a:bodyPr/>
        <a:lstStyle/>
        <a:p>
          <a:r>
            <a:rPr lang="en-US" sz="1800"/>
            <a:t>Produced as per IS15103</a:t>
          </a:r>
        </a:p>
      </dgm:t>
    </dgm:pt>
    <dgm:pt modelId="{E1183F56-3BE2-44F3-AD57-98F69929BE05}" type="parTrans" cxnId="{16408247-6772-4884-93A5-DD57552BF1D6}">
      <dgm:prSet/>
      <dgm:spPr/>
      <dgm:t>
        <a:bodyPr/>
        <a:lstStyle/>
        <a:p>
          <a:endParaRPr lang="en-US" sz="1800"/>
        </a:p>
      </dgm:t>
    </dgm:pt>
    <dgm:pt modelId="{C7E9A3DA-34B2-47B1-B1FD-F944B473E5C7}" type="sibTrans" cxnId="{16408247-6772-4884-93A5-DD57552BF1D6}">
      <dgm:prSet/>
      <dgm:spPr/>
      <dgm:t>
        <a:bodyPr/>
        <a:lstStyle/>
        <a:p>
          <a:endParaRPr lang="en-US" sz="1800"/>
        </a:p>
      </dgm:t>
    </dgm:pt>
    <dgm:pt modelId="{71AD97C8-2009-4DC2-B6C1-8D644C1F6F80}">
      <dgm:prSet custT="1"/>
      <dgm:spPr/>
      <dgm:t>
        <a:bodyPr/>
        <a:lstStyle/>
        <a:p>
          <a:r>
            <a:rPr lang="en-US" sz="1800"/>
            <a:t>Rated to withstand temperatures up-to 600 degrees Celsius for a maximum duration of 3hrs.</a:t>
          </a:r>
        </a:p>
      </dgm:t>
    </dgm:pt>
    <dgm:pt modelId="{D79B5627-7B13-4A48-945E-9BA711C95E13}" type="parTrans" cxnId="{C786EEAE-C363-4479-ABB4-B782DEA82DA2}">
      <dgm:prSet/>
      <dgm:spPr/>
      <dgm:t>
        <a:bodyPr/>
        <a:lstStyle/>
        <a:p>
          <a:endParaRPr lang="en-US" sz="1800"/>
        </a:p>
      </dgm:t>
    </dgm:pt>
    <dgm:pt modelId="{5FC26B83-62FE-4CC5-A745-149F1DA30148}" type="sibTrans" cxnId="{C786EEAE-C363-4479-ABB4-B782DEA82DA2}">
      <dgm:prSet/>
      <dgm:spPr/>
      <dgm:t>
        <a:bodyPr/>
        <a:lstStyle/>
        <a:p>
          <a:endParaRPr lang="en-US" sz="1800"/>
        </a:p>
      </dgm:t>
    </dgm:pt>
    <dgm:pt modelId="{2EADB2A7-3B6A-422A-A54B-F90F32A148F3}">
      <dgm:prSet custT="1"/>
      <dgm:spPr/>
      <dgm:t>
        <a:bodyPr/>
        <a:lstStyle/>
        <a:p>
          <a:r>
            <a:rPr lang="en-US" sz="1800"/>
            <a:t>Possess fine crystal structure (reduced Sulphur content).</a:t>
          </a:r>
        </a:p>
      </dgm:t>
    </dgm:pt>
    <dgm:pt modelId="{D3FFB067-BAB2-4ACA-BA47-889A789EE218}" type="parTrans" cxnId="{FED857D7-74BC-4C9E-84C1-0A50A5158C3E}">
      <dgm:prSet/>
      <dgm:spPr/>
      <dgm:t>
        <a:bodyPr/>
        <a:lstStyle/>
        <a:p>
          <a:endParaRPr lang="en-US" sz="1800"/>
        </a:p>
      </dgm:t>
    </dgm:pt>
    <dgm:pt modelId="{C0775436-1F4F-4B6D-95B5-EA0AFEE04953}" type="sibTrans" cxnId="{FED857D7-74BC-4C9E-84C1-0A50A5158C3E}">
      <dgm:prSet/>
      <dgm:spPr/>
      <dgm:t>
        <a:bodyPr/>
        <a:lstStyle/>
        <a:p>
          <a:endParaRPr lang="en-US" sz="1800"/>
        </a:p>
      </dgm:t>
    </dgm:pt>
    <dgm:pt modelId="{859935CE-B8EA-4E0C-9D87-48003BE75CBE}">
      <dgm:prSet custT="1"/>
      <dgm:spPr/>
      <dgm:t>
        <a:bodyPr/>
        <a:lstStyle/>
        <a:p>
          <a:r>
            <a:rPr lang="en-US" sz="1800"/>
            <a:t>Micro alloys like Cr, Mo, V, Nb etc. adds to the formability and enhanced mechanical properties.</a:t>
          </a:r>
        </a:p>
      </dgm:t>
    </dgm:pt>
    <dgm:pt modelId="{48676DEC-81A3-42CB-BD88-E0A8CD7E4127}" type="parTrans" cxnId="{78740243-0C8F-4560-9941-981AE2057EDF}">
      <dgm:prSet/>
      <dgm:spPr/>
      <dgm:t>
        <a:bodyPr/>
        <a:lstStyle/>
        <a:p>
          <a:endParaRPr lang="en-US" sz="1800"/>
        </a:p>
      </dgm:t>
    </dgm:pt>
    <dgm:pt modelId="{1BC36DC9-64F5-45D9-89A7-111F230BE883}" type="sibTrans" cxnId="{78740243-0C8F-4560-9941-981AE2057EDF}">
      <dgm:prSet/>
      <dgm:spPr/>
      <dgm:t>
        <a:bodyPr/>
        <a:lstStyle/>
        <a:p>
          <a:endParaRPr lang="en-US" sz="1800"/>
        </a:p>
      </dgm:t>
    </dgm:pt>
    <dgm:pt modelId="{DE63F7E1-FE7E-4B57-86CE-6FD004C2BCE8}">
      <dgm:prSet custT="1"/>
      <dgm:spPr/>
      <dgm:t>
        <a:bodyPr/>
        <a:lstStyle/>
        <a:p>
          <a:r>
            <a:rPr lang="en-US" sz="1800"/>
            <a:t>Carbon Equivalent is well controlled, hence offer good Weld-ability. </a:t>
          </a:r>
        </a:p>
      </dgm:t>
    </dgm:pt>
    <dgm:pt modelId="{1B4D7F7C-3C9E-42A6-979B-86A4D7402614}" type="parTrans" cxnId="{1C3DBCA5-3FFC-4A31-8509-3A7F98B862AD}">
      <dgm:prSet/>
      <dgm:spPr/>
      <dgm:t>
        <a:bodyPr/>
        <a:lstStyle/>
        <a:p>
          <a:endParaRPr lang="en-US" sz="1800"/>
        </a:p>
      </dgm:t>
    </dgm:pt>
    <dgm:pt modelId="{62CC747F-79D9-4657-9B68-C0DAE9FFD6E4}" type="sibTrans" cxnId="{1C3DBCA5-3FFC-4A31-8509-3A7F98B862AD}">
      <dgm:prSet/>
      <dgm:spPr/>
      <dgm:t>
        <a:bodyPr/>
        <a:lstStyle/>
        <a:p>
          <a:endParaRPr lang="en-US" sz="1800"/>
        </a:p>
      </dgm:t>
    </dgm:pt>
    <dgm:pt modelId="{7F53C36B-B8F2-4778-A4F1-F40B99375D64}">
      <dgm:prSet custT="1"/>
      <dgm:spPr/>
      <dgm:t>
        <a:bodyPr/>
        <a:lstStyle/>
        <a:p>
          <a:r>
            <a:rPr lang="en-US" sz="1800"/>
            <a:t>Available in all sections/profiles being manufactured by JSP</a:t>
          </a:r>
        </a:p>
      </dgm:t>
    </dgm:pt>
    <dgm:pt modelId="{3789CDBC-93A5-4DB4-ABBC-48C13EC31ACC}" type="parTrans" cxnId="{DAA9722E-B788-427B-80D8-FB298F3BCBCE}">
      <dgm:prSet/>
      <dgm:spPr/>
      <dgm:t>
        <a:bodyPr/>
        <a:lstStyle/>
        <a:p>
          <a:endParaRPr lang="en-US" sz="1800"/>
        </a:p>
      </dgm:t>
    </dgm:pt>
    <dgm:pt modelId="{65627DA1-6971-4E5F-8894-EF0D0E04C80D}" type="sibTrans" cxnId="{DAA9722E-B788-427B-80D8-FB298F3BCBCE}">
      <dgm:prSet/>
      <dgm:spPr/>
      <dgm:t>
        <a:bodyPr/>
        <a:lstStyle/>
        <a:p>
          <a:endParaRPr lang="en-US" sz="1800"/>
        </a:p>
      </dgm:t>
    </dgm:pt>
    <dgm:pt modelId="{BCCFE4A3-7F27-48F3-895D-7619C5D4B385}" type="pres">
      <dgm:prSet presAssocID="{A174C811-0873-413B-9B39-CA0EA9D3A137}" presName="linear" presStyleCnt="0">
        <dgm:presLayoutVars>
          <dgm:animLvl val="lvl"/>
          <dgm:resizeHandles val="exact"/>
        </dgm:presLayoutVars>
      </dgm:prSet>
      <dgm:spPr/>
    </dgm:pt>
    <dgm:pt modelId="{71D42D0D-80A4-46BC-BD5B-E665E1E78C9A}" type="pres">
      <dgm:prSet presAssocID="{3FC40451-1B12-4E48-98AE-0DAB69DE064E}" presName="parentText" presStyleLbl="node1" presStyleIdx="0" presStyleCnt="6">
        <dgm:presLayoutVars>
          <dgm:chMax val="0"/>
          <dgm:bulletEnabled val="1"/>
        </dgm:presLayoutVars>
      </dgm:prSet>
      <dgm:spPr/>
    </dgm:pt>
    <dgm:pt modelId="{24B102C4-A386-4F1D-B3C8-5CFF344D811F}" type="pres">
      <dgm:prSet presAssocID="{C7E9A3DA-34B2-47B1-B1FD-F944B473E5C7}" presName="spacer" presStyleCnt="0"/>
      <dgm:spPr/>
    </dgm:pt>
    <dgm:pt modelId="{923756F0-4200-4555-A592-67BCFFFB7B1A}" type="pres">
      <dgm:prSet presAssocID="{71AD97C8-2009-4DC2-B6C1-8D644C1F6F80}" presName="parentText" presStyleLbl="node1" presStyleIdx="1" presStyleCnt="6">
        <dgm:presLayoutVars>
          <dgm:chMax val="0"/>
          <dgm:bulletEnabled val="1"/>
        </dgm:presLayoutVars>
      </dgm:prSet>
      <dgm:spPr/>
    </dgm:pt>
    <dgm:pt modelId="{52FF7B64-5BFB-4439-BC55-0E4741F21BDB}" type="pres">
      <dgm:prSet presAssocID="{5FC26B83-62FE-4CC5-A745-149F1DA30148}" presName="spacer" presStyleCnt="0"/>
      <dgm:spPr/>
    </dgm:pt>
    <dgm:pt modelId="{29F161A7-250D-461C-BB1B-5C0243336270}" type="pres">
      <dgm:prSet presAssocID="{2EADB2A7-3B6A-422A-A54B-F90F32A148F3}" presName="parentText" presStyleLbl="node1" presStyleIdx="2" presStyleCnt="6">
        <dgm:presLayoutVars>
          <dgm:chMax val="0"/>
          <dgm:bulletEnabled val="1"/>
        </dgm:presLayoutVars>
      </dgm:prSet>
      <dgm:spPr/>
    </dgm:pt>
    <dgm:pt modelId="{97F6D750-1DF8-4966-9CF6-B1D5247C40F4}" type="pres">
      <dgm:prSet presAssocID="{C0775436-1F4F-4B6D-95B5-EA0AFEE04953}" presName="spacer" presStyleCnt="0"/>
      <dgm:spPr/>
    </dgm:pt>
    <dgm:pt modelId="{644200C6-4AE2-4237-B359-DEE5B0A26258}" type="pres">
      <dgm:prSet presAssocID="{859935CE-B8EA-4E0C-9D87-48003BE75CBE}" presName="parentText" presStyleLbl="node1" presStyleIdx="3" presStyleCnt="6">
        <dgm:presLayoutVars>
          <dgm:chMax val="0"/>
          <dgm:bulletEnabled val="1"/>
        </dgm:presLayoutVars>
      </dgm:prSet>
      <dgm:spPr/>
    </dgm:pt>
    <dgm:pt modelId="{4D383CC5-BC5D-4CEF-984F-B52BE2524370}" type="pres">
      <dgm:prSet presAssocID="{1BC36DC9-64F5-45D9-89A7-111F230BE883}" presName="spacer" presStyleCnt="0"/>
      <dgm:spPr/>
    </dgm:pt>
    <dgm:pt modelId="{206726F5-36BD-4403-8A84-DBD506AB1190}" type="pres">
      <dgm:prSet presAssocID="{DE63F7E1-FE7E-4B57-86CE-6FD004C2BCE8}" presName="parentText" presStyleLbl="node1" presStyleIdx="4" presStyleCnt="6">
        <dgm:presLayoutVars>
          <dgm:chMax val="0"/>
          <dgm:bulletEnabled val="1"/>
        </dgm:presLayoutVars>
      </dgm:prSet>
      <dgm:spPr/>
    </dgm:pt>
    <dgm:pt modelId="{BC9865B6-744E-4E63-9295-70D07797A40F}" type="pres">
      <dgm:prSet presAssocID="{62CC747F-79D9-4657-9B68-C0DAE9FFD6E4}" presName="spacer" presStyleCnt="0"/>
      <dgm:spPr/>
    </dgm:pt>
    <dgm:pt modelId="{04A13AE0-2C6F-4FF4-A931-77AEEE9E3E45}" type="pres">
      <dgm:prSet presAssocID="{7F53C36B-B8F2-4778-A4F1-F40B99375D64}" presName="parentText" presStyleLbl="node1" presStyleIdx="5" presStyleCnt="6">
        <dgm:presLayoutVars>
          <dgm:chMax val="0"/>
          <dgm:bulletEnabled val="1"/>
        </dgm:presLayoutVars>
      </dgm:prSet>
      <dgm:spPr/>
    </dgm:pt>
  </dgm:ptLst>
  <dgm:cxnLst>
    <dgm:cxn modelId="{28752A0D-CFAE-4BE0-BA54-DEFB77802B1D}" type="presOf" srcId="{DE63F7E1-FE7E-4B57-86CE-6FD004C2BCE8}" destId="{206726F5-36BD-4403-8A84-DBD506AB1190}" srcOrd="0" destOrd="0" presId="urn:microsoft.com/office/officeart/2005/8/layout/vList2"/>
    <dgm:cxn modelId="{DAA9722E-B788-427B-80D8-FB298F3BCBCE}" srcId="{A174C811-0873-413B-9B39-CA0EA9D3A137}" destId="{7F53C36B-B8F2-4778-A4F1-F40B99375D64}" srcOrd="5" destOrd="0" parTransId="{3789CDBC-93A5-4DB4-ABBC-48C13EC31ACC}" sibTransId="{65627DA1-6971-4E5F-8894-EF0D0E04C80D}"/>
    <dgm:cxn modelId="{3FD7F55B-889D-4715-92E1-3D12365083E4}" type="presOf" srcId="{3FC40451-1B12-4E48-98AE-0DAB69DE064E}" destId="{71D42D0D-80A4-46BC-BD5B-E665E1E78C9A}" srcOrd="0" destOrd="0" presId="urn:microsoft.com/office/officeart/2005/8/layout/vList2"/>
    <dgm:cxn modelId="{78740243-0C8F-4560-9941-981AE2057EDF}" srcId="{A174C811-0873-413B-9B39-CA0EA9D3A137}" destId="{859935CE-B8EA-4E0C-9D87-48003BE75CBE}" srcOrd="3" destOrd="0" parTransId="{48676DEC-81A3-42CB-BD88-E0A8CD7E4127}" sibTransId="{1BC36DC9-64F5-45D9-89A7-111F230BE883}"/>
    <dgm:cxn modelId="{B2921A43-F073-41EE-AF46-E269F3039EA4}" type="presOf" srcId="{A174C811-0873-413B-9B39-CA0EA9D3A137}" destId="{BCCFE4A3-7F27-48F3-895D-7619C5D4B385}" srcOrd="0" destOrd="0" presId="urn:microsoft.com/office/officeart/2005/8/layout/vList2"/>
    <dgm:cxn modelId="{16408247-6772-4884-93A5-DD57552BF1D6}" srcId="{A174C811-0873-413B-9B39-CA0EA9D3A137}" destId="{3FC40451-1B12-4E48-98AE-0DAB69DE064E}" srcOrd="0" destOrd="0" parTransId="{E1183F56-3BE2-44F3-AD57-98F69929BE05}" sibTransId="{C7E9A3DA-34B2-47B1-B1FD-F944B473E5C7}"/>
    <dgm:cxn modelId="{49C56E5A-60EF-4307-850A-873C82636BF6}" type="presOf" srcId="{71AD97C8-2009-4DC2-B6C1-8D644C1F6F80}" destId="{923756F0-4200-4555-A592-67BCFFFB7B1A}" srcOrd="0" destOrd="0" presId="urn:microsoft.com/office/officeart/2005/8/layout/vList2"/>
    <dgm:cxn modelId="{60161687-CBE6-4674-A549-0147F5E6E094}" type="presOf" srcId="{2EADB2A7-3B6A-422A-A54B-F90F32A148F3}" destId="{29F161A7-250D-461C-BB1B-5C0243336270}" srcOrd="0" destOrd="0" presId="urn:microsoft.com/office/officeart/2005/8/layout/vList2"/>
    <dgm:cxn modelId="{02EB2A89-B21A-4510-8BCE-9C8925BC8F50}" type="presOf" srcId="{859935CE-B8EA-4E0C-9D87-48003BE75CBE}" destId="{644200C6-4AE2-4237-B359-DEE5B0A26258}" srcOrd="0" destOrd="0" presId="urn:microsoft.com/office/officeart/2005/8/layout/vList2"/>
    <dgm:cxn modelId="{1C3DBCA5-3FFC-4A31-8509-3A7F98B862AD}" srcId="{A174C811-0873-413B-9B39-CA0EA9D3A137}" destId="{DE63F7E1-FE7E-4B57-86CE-6FD004C2BCE8}" srcOrd="4" destOrd="0" parTransId="{1B4D7F7C-3C9E-42A6-979B-86A4D7402614}" sibTransId="{62CC747F-79D9-4657-9B68-C0DAE9FFD6E4}"/>
    <dgm:cxn modelId="{C786EEAE-C363-4479-ABB4-B782DEA82DA2}" srcId="{A174C811-0873-413B-9B39-CA0EA9D3A137}" destId="{71AD97C8-2009-4DC2-B6C1-8D644C1F6F80}" srcOrd="1" destOrd="0" parTransId="{D79B5627-7B13-4A48-945E-9BA711C95E13}" sibTransId="{5FC26B83-62FE-4CC5-A745-149F1DA30148}"/>
    <dgm:cxn modelId="{60FC49C4-6FC3-4A22-9E91-84177F06E65A}" type="presOf" srcId="{7F53C36B-B8F2-4778-A4F1-F40B99375D64}" destId="{04A13AE0-2C6F-4FF4-A931-77AEEE9E3E45}" srcOrd="0" destOrd="0" presId="urn:microsoft.com/office/officeart/2005/8/layout/vList2"/>
    <dgm:cxn modelId="{FED857D7-74BC-4C9E-84C1-0A50A5158C3E}" srcId="{A174C811-0873-413B-9B39-CA0EA9D3A137}" destId="{2EADB2A7-3B6A-422A-A54B-F90F32A148F3}" srcOrd="2" destOrd="0" parTransId="{D3FFB067-BAB2-4ACA-BA47-889A789EE218}" sibTransId="{C0775436-1F4F-4B6D-95B5-EA0AFEE04953}"/>
    <dgm:cxn modelId="{E6A65A98-B21B-4FA9-8B0E-2F9C9BF59A21}" type="presParOf" srcId="{BCCFE4A3-7F27-48F3-895D-7619C5D4B385}" destId="{71D42D0D-80A4-46BC-BD5B-E665E1E78C9A}" srcOrd="0" destOrd="0" presId="urn:microsoft.com/office/officeart/2005/8/layout/vList2"/>
    <dgm:cxn modelId="{4AA9B6B5-2CC0-4E70-AEF5-F44949912582}" type="presParOf" srcId="{BCCFE4A3-7F27-48F3-895D-7619C5D4B385}" destId="{24B102C4-A386-4F1D-B3C8-5CFF344D811F}" srcOrd="1" destOrd="0" presId="urn:microsoft.com/office/officeart/2005/8/layout/vList2"/>
    <dgm:cxn modelId="{0095BBFA-0BE5-417C-A174-AB0A6ECC0409}" type="presParOf" srcId="{BCCFE4A3-7F27-48F3-895D-7619C5D4B385}" destId="{923756F0-4200-4555-A592-67BCFFFB7B1A}" srcOrd="2" destOrd="0" presId="urn:microsoft.com/office/officeart/2005/8/layout/vList2"/>
    <dgm:cxn modelId="{0E339443-554B-4220-9B1B-CE193A00C514}" type="presParOf" srcId="{BCCFE4A3-7F27-48F3-895D-7619C5D4B385}" destId="{52FF7B64-5BFB-4439-BC55-0E4741F21BDB}" srcOrd="3" destOrd="0" presId="urn:microsoft.com/office/officeart/2005/8/layout/vList2"/>
    <dgm:cxn modelId="{65C2B329-B6B2-41CE-99E7-10D66E7AC5B8}" type="presParOf" srcId="{BCCFE4A3-7F27-48F3-895D-7619C5D4B385}" destId="{29F161A7-250D-461C-BB1B-5C0243336270}" srcOrd="4" destOrd="0" presId="urn:microsoft.com/office/officeart/2005/8/layout/vList2"/>
    <dgm:cxn modelId="{05F828A6-2C38-4F7F-921E-6E0D20AF67EA}" type="presParOf" srcId="{BCCFE4A3-7F27-48F3-895D-7619C5D4B385}" destId="{97F6D750-1DF8-4966-9CF6-B1D5247C40F4}" srcOrd="5" destOrd="0" presId="urn:microsoft.com/office/officeart/2005/8/layout/vList2"/>
    <dgm:cxn modelId="{6955E336-BFE1-4D79-9CC3-3EC88CD5F4B6}" type="presParOf" srcId="{BCCFE4A3-7F27-48F3-895D-7619C5D4B385}" destId="{644200C6-4AE2-4237-B359-DEE5B0A26258}" srcOrd="6" destOrd="0" presId="urn:microsoft.com/office/officeart/2005/8/layout/vList2"/>
    <dgm:cxn modelId="{41D55C89-7FA5-44ED-82BB-3877BD749D38}" type="presParOf" srcId="{BCCFE4A3-7F27-48F3-895D-7619C5D4B385}" destId="{4D383CC5-BC5D-4CEF-984F-B52BE2524370}" srcOrd="7" destOrd="0" presId="urn:microsoft.com/office/officeart/2005/8/layout/vList2"/>
    <dgm:cxn modelId="{6CC8402E-18EC-4B22-B57F-951B6FBC7E56}" type="presParOf" srcId="{BCCFE4A3-7F27-48F3-895D-7619C5D4B385}" destId="{206726F5-36BD-4403-8A84-DBD506AB1190}" srcOrd="8" destOrd="0" presId="urn:microsoft.com/office/officeart/2005/8/layout/vList2"/>
    <dgm:cxn modelId="{D005E807-2D6D-4DDD-A45C-FAC40968BA82}" type="presParOf" srcId="{BCCFE4A3-7F27-48F3-895D-7619C5D4B385}" destId="{BC9865B6-744E-4E63-9295-70D07797A40F}" srcOrd="9" destOrd="0" presId="urn:microsoft.com/office/officeart/2005/8/layout/vList2"/>
    <dgm:cxn modelId="{113CE371-132C-48F6-8394-A1B86AA838A1}" type="presParOf" srcId="{BCCFE4A3-7F27-48F3-895D-7619C5D4B385}" destId="{04A13AE0-2C6F-4FF4-A931-77AEEE9E3E4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691F9-DDD5-468F-8F80-379E6E79BA92}">
      <dsp:nvSpPr>
        <dsp:cNvPr id="0" name=""/>
        <dsp:cNvSpPr/>
      </dsp:nvSpPr>
      <dsp:spPr>
        <a:xfrm>
          <a:off x="0" y="0"/>
          <a:ext cx="8080760" cy="4304358"/>
        </a:xfrm>
        <a:prstGeom prst="swooshArrow">
          <a:avLst>
            <a:gd name="adj1" fmla="val 25000"/>
            <a:gd name="adj2" fmla="val 25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dsp:style>
    </dsp:sp>
    <dsp:sp modelId="{42E1009A-1704-4E87-987E-0D910733AB1C}">
      <dsp:nvSpPr>
        <dsp:cNvPr id="0" name=""/>
        <dsp:cNvSpPr/>
      </dsp:nvSpPr>
      <dsp:spPr>
        <a:xfrm>
          <a:off x="674383" y="3189589"/>
          <a:ext cx="301478" cy="295652"/>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263F4-9364-4DA2-9FD7-CBA137B525FB}">
      <dsp:nvSpPr>
        <dsp:cNvPr id="0" name=""/>
        <dsp:cNvSpPr/>
      </dsp:nvSpPr>
      <dsp:spPr>
        <a:xfrm>
          <a:off x="915978" y="3432541"/>
          <a:ext cx="1516806" cy="593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933" tIns="0" rIns="0" bIns="0" numCol="1" spcCol="1270" anchor="t" anchorCtr="0">
          <a:noAutofit/>
        </a:bodyPr>
        <a:lstStyle/>
        <a:p>
          <a:pPr marL="0" lvl="0" indent="0" algn="l" defTabSz="800100">
            <a:lnSpc>
              <a:spcPct val="90000"/>
            </a:lnSpc>
            <a:spcBef>
              <a:spcPct val="0"/>
            </a:spcBef>
            <a:spcAft>
              <a:spcPct val="35000"/>
            </a:spcAft>
            <a:buNone/>
          </a:pPr>
          <a:r>
            <a:rPr lang="en-IN" sz="1800" kern="1200" dirty="0"/>
            <a:t>Superior and advance product.</a:t>
          </a:r>
        </a:p>
      </dsp:txBody>
      <dsp:txXfrm>
        <a:off x="915978" y="3432541"/>
        <a:ext cx="1516806" cy="593743"/>
      </dsp:txXfrm>
    </dsp:sp>
    <dsp:sp modelId="{0DC6C02B-3E8A-4479-858A-BAD9F7F47219}">
      <dsp:nvSpPr>
        <dsp:cNvPr id="0" name=""/>
        <dsp:cNvSpPr/>
      </dsp:nvSpPr>
      <dsp:spPr>
        <a:xfrm>
          <a:off x="2638888" y="1709562"/>
          <a:ext cx="656185" cy="679700"/>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789AA8-CC63-4361-B1E4-209272E92642}">
      <dsp:nvSpPr>
        <dsp:cNvPr id="0" name=""/>
        <dsp:cNvSpPr/>
      </dsp:nvSpPr>
      <dsp:spPr>
        <a:xfrm>
          <a:off x="495347" y="1884255"/>
          <a:ext cx="1446264" cy="808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971" tIns="0" rIns="0" bIns="0" numCol="1" spcCol="1270" anchor="t" anchorCtr="0">
          <a:noAutofit/>
        </a:bodyPr>
        <a:lstStyle/>
        <a:p>
          <a:pPr marL="0" lvl="0" indent="0" algn="l" defTabSz="800100">
            <a:lnSpc>
              <a:spcPct val="90000"/>
            </a:lnSpc>
            <a:spcBef>
              <a:spcPct val="0"/>
            </a:spcBef>
            <a:spcAft>
              <a:spcPct val="35000"/>
            </a:spcAft>
            <a:buNone/>
          </a:pPr>
          <a:r>
            <a:rPr lang="en-IN" sz="1800" kern="1200" baseline="0" dirty="0"/>
            <a:t>Options – Optimisation</a:t>
          </a:r>
          <a:endParaRPr lang="en-IN" sz="1800" b="1" kern="1200" dirty="0">
            <a:solidFill>
              <a:schemeClr val="accent2">
                <a:lumMod val="50000"/>
              </a:schemeClr>
            </a:solidFill>
          </a:endParaRPr>
        </a:p>
      </dsp:txBody>
      <dsp:txXfrm>
        <a:off x="495347" y="1884255"/>
        <a:ext cx="1446264" cy="808887"/>
      </dsp:txXfrm>
    </dsp:sp>
    <dsp:sp modelId="{E50B3CFD-2EB8-406D-827C-9B9E93401863}">
      <dsp:nvSpPr>
        <dsp:cNvPr id="0" name=""/>
        <dsp:cNvSpPr/>
      </dsp:nvSpPr>
      <dsp:spPr>
        <a:xfrm>
          <a:off x="5790594" y="678694"/>
          <a:ext cx="1025220" cy="1018026"/>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8D686-B358-42A9-99E4-EE2F8082DBDB}">
      <dsp:nvSpPr>
        <dsp:cNvPr id="0" name=""/>
        <dsp:cNvSpPr/>
      </dsp:nvSpPr>
      <dsp:spPr>
        <a:xfrm>
          <a:off x="3006145" y="620833"/>
          <a:ext cx="1662075" cy="734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411"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err="1"/>
            <a:t>Cutomised</a:t>
          </a:r>
          <a:r>
            <a:rPr lang="en-US" sz="1800" kern="1200" dirty="0"/>
            <a:t> length – Less wastage</a:t>
          </a:r>
          <a:endParaRPr lang="en-IN" sz="1800" kern="1200" dirty="0"/>
        </a:p>
      </dsp:txBody>
      <dsp:txXfrm>
        <a:off x="3006145" y="620833"/>
        <a:ext cx="1662075" cy="734744"/>
      </dsp:txXfrm>
    </dsp:sp>
    <dsp:sp modelId="{5FA5EE95-571C-4771-B5F3-25133942E70D}">
      <dsp:nvSpPr>
        <dsp:cNvPr id="0" name=""/>
        <dsp:cNvSpPr/>
      </dsp:nvSpPr>
      <dsp:spPr>
        <a:xfrm>
          <a:off x="4037753" y="1141816"/>
          <a:ext cx="857769" cy="790716"/>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F27945-D939-476D-A738-DBF63A3DEADB}">
      <dsp:nvSpPr>
        <dsp:cNvPr id="0" name=""/>
        <dsp:cNvSpPr/>
      </dsp:nvSpPr>
      <dsp:spPr>
        <a:xfrm>
          <a:off x="5394321" y="1849466"/>
          <a:ext cx="1878277" cy="11015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098"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On time and assured delivery – On time executions and completion</a:t>
          </a:r>
          <a:endParaRPr lang="en-IN" sz="1800" kern="1200" dirty="0"/>
        </a:p>
      </dsp:txBody>
      <dsp:txXfrm>
        <a:off x="5394321" y="1849466"/>
        <a:ext cx="1878277" cy="1101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D42D0D-80A4-46BC-BD5B-E665E1E78C9A}">
      <dsp:nvSpPr>
        <dsp:cNvPr id="0" name=""/>
        <dsp:cNvSpPr/>
      </dsp:nvSpPr>
      <dsp:spPr>
        <a:xfrm>
          <a:off x="0" y="503"/>
          <a:ext cx="6096000" cy="562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Produced as per IS15103</a:t>
          </a:r>
        </a:p>
      </dsp:txBody>
      <dsp:txXfrm>
        <a:off x="27447" y="27950"/>
        <a:ext cx="6041106" cy="507355"/>
      </dsp:txXfrm>
    </dsp:sp>
    <dsp:sp modelId="{923756F0-4200-4555-A592-67BCFFFB7B1A}">
      <dsp:nvSpPr>
        <dsp:cNvPr id="0" name=""/>
        <dsp:cNvSpPr/>
      </dsp:nvSpPr>
      <dsp:spPr>
        <a:xfrm>
          <a:off x="0" y="574045"/>
          <a:ext cx="6096000" cy="562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Rated to withstand temperatures up-to 600 degrees Celsius for a maximum duration of 3hrs.</a:t>
          </a:r>
        </a:p>
      </dsp:txBody>
      <dsp:txXfrm>
        <a:off x="27447" y="601492"/>
        <a:ext cx="6041106" cy="507355"/>
      </dsp:txXfrm>
    </dsp:sp>
    <dsp:sp modelId="{29F161A7-250D-461C-BB1B-5C0243336270}">
      <dsp:nvSpPr>
        <dsp:cNvPr id="0" name=""/>
        <dsp:cNvSpPr/>
      </dsp:nvSpPr>
      <dsp:spPr>
        <a:xfrm>
          <a:off x="0" y="1147586"/>
          <a:ext cx="6096000" cy="562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Possess fine crystal structure (reduced Sulphur content).</a:t>
          </a:r>
        </a:p>
      </dsp:txBody>
      <dsp:txXfrm>
        <a:off x="27447" y="1175033"/>
        <a:ext cx="6041106" cy="507355"/>
      </dsp:txXfrm>
    </dsp:sp>
    <dsp:sp modelId="{644200C6-4AE2-4237-B359-DEE5B0A26258}">
      <dsp:nvSpPr>
        <dsp:cNvPr id="0" name=""/>
        <dsp:cNvSpPr/>
      </dsp:nvSpPr>
      <dsp:spPr>
        <a:xfrm>
          <a:off x="0" y="1721128"/>
          <a:ext cx="6096000" cy="562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Micro alloys like Cr, Mo, V, Nb etc. adds to the formability and enhanced mechanical properties.</a:t>
          </a:r>
        </a:p>
      </dsp:txBody>
      <dsp:txXfrm>
        <a:off x="27447" y="1748575"/>
        <a:ext cx="6041106" cy="507355"/>
      </dsp:txXfrm>
    </dsp:sp>
    <dsp:sp modelId="{206726F5-36BD-4403-8A84-DBD506AB1190}">
      <dsp:nvSpPr>
        <dsp:cNvPr id="0" name=""/>
        <dsp:cNvSpPr/>
      </dsp:nvSpPr>
      <dsp:spPr>
        <a:xfrm>
          <a:off x="0" y="2294670"/>
          <a:ext cx="6096000" cy="562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Carbon Equivalent is well controlled, hence offer good Weld-ability. </a:t>
          </a:r>
        </a:p>
      </dsp:txBody>
      <dsp:txXfrm>
        <a:off x="27447" y="2322117"/>
        <a:ext cx="6041106" cy="507355"/>
      </dsp:txXfrm>
    </dsp:sp>
    <dsp:sp modelId="{04A13AE0-2C6F-4FF4-A931-77AEEE9E3E45}">
      <dsp:nvSpPr>
        <dsp:cNvPr id="0" name=""/>
        <dsp:cNvSpPr/>
      </dsp:nvSpPr>
      <dsp:spPr>
        <a:xfrm>
          <a:off x="0" y="2868211"/>
          <a:ext cx="6096000" cy="562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Available in all sections/profiles being manufactured by JSP</a:t>
          </a:r>
        </a:p>
      </dsp:txBody>
      <dsp:txXfrm>
        <a:off x="27447" y="2895658"/>
        <a:ext cx="6041106" cy="507355"/>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2.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10:13:30.17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0,'1009'0,"-974"0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10:14:24.29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0,'887'0,"-852"0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16466413-287D-40DC-8611-9F94168DCFA1}" type="datetimeFigureOut">
              <a:rPr lang="en-IN" smtClean="0"/>
              <a:t>22-04-2024</a:t>
            </a:fld>
            <a:endParaRPr lang="en-IN"/>
          </a:p>
        </p:txBody>
      </p:sp>
      <p:sp>
        <p:nvSpPr>
          <p:cNvPr id="4" name="Slide Image Placeholder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37A7A8B2-9622-4682-8DB2-F32260352F2D}" type="slidenum">
              <a:rPr lang="en-IN" smtClean="0"/>
              <a:t>‹#›</a:t>
            </a:fld>
            <a:endParaRPr lang="en-IN"/>
          </a:p>
        </p:txBody>
      </p:sp>
    </p:spTree>
    <p:extLst>
      <p:ext uri="{BB962C8B-B14F-4D97-AF65-F5344CB8AC3E}">
        <p14:creationId xmlns:p14="http://schemas.microsoft.com/office/powerpoint/2010/main" val="47848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7A7A8B2-9622-4682-8DB2-F32260352F2D}" type="slidenum">
              <a:rPr lang="en-IN" smtClean="0"/>
              <a:t>1</a:t>
            </a:fld>
            <a:endParaRPr lang="en-IN"/>
          </a:p>
        </p:txBody>
      </p:sp>
    </p:spTree>
    <p:extLst>
      <p:ext uri="{BB962C8B-B14F-4D97-AF65-F5344CB8AC3E}">
        <p14:creationId xmlns:p14="http://schemas.microsoft.com/office/powerpoint/2010/main" val="170262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Notes Placeholder"/>
          <p:cNvSpPr>
            <a:spLocks noGrp="1"/>
          </p:cNvSpPr>
          <p:nvPr>
            <p:ph type="body" idx="1"/>
          </p:nvPr>
        </p:nvSpPr>
        <p:spPr bwMode="auto">
          <a:xfrm>
            <a:off x="-15857285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a:spcBef>
                <a:spcPct val="0"/>
              </a:spcBef>
            </a:pPr>
            <a:endParaRPr lang="en-US"/>
          </a:p>
        </p:txBody>
      </p:sp>
    </p:spTree>
    <p:extLst>
      <p:ext uri="{BB962C8B-B14F-4D97-AF65-F5344CB8AC3E}">
        <p14:creationId xmlns:p14="http://schemas.microsoft.com/office/powerpoint/2010/main" val="4194652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sz="24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sz="145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145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10692130" cy="7560309"/>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rgbClr val="E2D5B5"/>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0" y="2018144"/>
            <a:ext cx="10692003" cy="5541860"/>
          </a:xfrm>
          <a:prstGeom prst="rect">
            <a:avLst/>
          </a:prstGeom>
        </p:spPr>
      </p:pic>
      <p:sp>
        <p:nvSpPr>
          <p:cNvPr id="18" name="bg object 18"/>
          <p:cNvSpPr/>
          <p:nvPr/>
        </p:nvSpPr>
        <p:spPr>
          <a:xfrm>
            <a:off x="3034588" y="1723885"/>
            <a:ext cx="4664710" cy="1394460"/>
          </a:xfrm>
          <a:custGeom>
            <a:avLst/>
            <a:gdLst/>
            <a:ahLst/>
            <a:cxnLst/>
            <a:rect l="l" t="t" r="r" b="b"/>
            <a:pathLst>
              <a:path w="4664709" h="1394460">
                <a:moveTo>
                  <a:pt x="4664087" y="0"/>
                </a:moveTo>
                <a:lnTo>
                  <a:pt x="0" y="0"/>
                </a:lnTo>
                <a:lnTo>
                  <a:pt x="0" y="1394345"/>
                </a:lnTo>
                <a:lnTo>
                  <a:pt x="4664087" y="1394345"/>
                </a:lnTo>
                <a:lnTo>
                  <a:pt x="4664087" y="0"/>
                </a:lnTo>
                <a:close/>
              </a:path>
            </a:pathLst>
          </a:custGeom>
          <a:solidFill>
            <a:srgbClr val="2E69A3">
              <a:alpha val="80999"/>
            </a:srgbClr>
          </a:solidFill>
        </p:spPr>
        <p:txBody>
          <a:bodyPr wrap="square" lIns="0" tIns="0" rIns="0" bIns="0" rtlCol="0"/>
          <a:lstStyle/>
          <a:p>
            <a:endParaRPr/>
          </a:p>
        </p:txBody>
      </p:sp>
      <p:sp>
        <p:nvSpPr>
          <p:cNvPr id="19" name="bg object 19"/>
          <p:cNvSpPr/>
          <p:nvPr/>
        </p:nvSpPr>
        <p:spPr>
          <a:xfrm>
            <a:off x="5286678" y="1893460"/>
            <a:ext cx="0" cy="1055370"/>
          </a:xfrm>
          <a:custGeom>
            <a:avLst/>
            <a:gdLst/>
            <a:ahLst/>
            <a:cxnLst/>
            <a:rect l="l" t="t" r="r" b="b"/>
            <a:pathLst>
              <a:path h="1055370">
                <a:moveTo>
                  <a:pt x="0" y="0"/>
                </a:moveTo>
                <a:lnTo>
                  <a:pt x="0" y="1055192"/>
                </a:lnTo>
              </a:path>
            </a:pathLst>
          </a:custGeom>
          <a:ln w="14960">
            <a:solidFill>
              <a:srgbClr val="FFFFFF"/>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0" i="0">
                <a:solidFill>
                  <a:schemeClr val="tx1"/>
                </a:solidFill>
                <a:latin typeface="Arial Black"/>
                <a:cs typeface="Arial Black"/>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19" name="Date Placeholder 3"/>
          <p:cNvSpPr>
            <a:spLocks noGrp="1"/>
          </p:cNvSpPr>
          <p:nvPr>
            <p:ph type="dt" sz="half" idx="2"/>
            <p:custDataLst>
              <p:tags r:id="rId1"/>
            </p:custDataLst>
          </p:nvPr>
        </p:nvSpPr>
        <p:spPr bwMode="auto">
          <a:xfrm>
            <a:off x="1600314" y="7211612"/>
            <a:ext cx="65" cy="281465"/>
          </a:xfrm>
          <a:prstGeom prst="rect">
            <a:avLst/>
          </a:prstGeom>
          <a:noFill/>
          <a:ln w="9525">
            <a:noFill/>
            <a:miter lim="800000"/>
            <a:headEnd/>
            <a:tailEnd/>
          </a:ln>
        </p:spPr>
        <p:txBody>
          <a:bodyPr vert="horz" wrap="none" lIns="0" tIns="45709" rIns="0" bIns="45709" numCol="1" rtlCol="0" anchor="ctr" anchorCtr="0" compatLnSpc="1">
            <a:prstTxWarp prst="textNoShape">
              <a:avLst/>
            </a:prstTxWarp>
            <a:spAutoFit/>
          </a:bodyPr>
          <a:lstStyle>
            <a:lvl1pPr>
              <a:defRPr lang="en-US" sz="1287" smtClean="0">
                <a:solidFill>
                  <a:schemeClr val="tx1">
                    <a:tint val="75000"/>
                  </a:schemeClr>
                </a:solidFill>
              </a:defRPr>
            </a:lvl1pPr>
          </a:lstStyle>
          <a:p>
            <a:pPr>
              <a:lnSpc>
                <a:spcPct val="102000"/>
              </a:lnSpc>
              <a:tabLst>
                <a:tab pos="6167984" algn="l"/>
              </a:tabLst>
            </a:pPr>
            <a:endParaRPr lang="en-IN" dirty="0">
              <a:solidFill>
                <a:srgbClr val="091D5D">
                  <a:tint val="75000"/>
                </a:srgbClr>
              </a:solidFill>
            </a:endParaRPr>
          </a:p>
        </p:txBody>
      </p:sp>
      <p:sp>
        <p:nvSpPr>
          <p:cNvPr id="20" name="Slide Number Placeholder 5"/>
          <p:cNvSpPr>
            <a:spLocks noGrp="1"/>
          </p:cNvSpPr>
          <p:nvPr>
            <p:ph type="sldNum" sz="quarter" idx="4"/>
            <p:custDataLst>
              <p:tags r:id="rId2"/>
            </p:custDataLst>
          </p:nvPr>
        </p:nvSpPr>
        <p:spPr>
          <a:xfrm>
            <a:off x="8636977" y="7209201"/>
            <a:ext cx="2056424" cy="289842"/>
          </a:xfrm>
          <a:prstGeom prst="rect">
            <a:avLst/>
          </a:prstGeom>
        </p:spPr>
        <p:txBody>
          <a:bodyPr vert="horz" lIns="91420" tIns="45709" rIns="91420" bIns="45709" rtlCol="0" anchor="ctr"/>
          <a:lstStyle>
            <a:lvl1pPr algn="r">
              <a:defRPr sz="1287">
                <a:solidFill>
                  <a:schemeClr val="tx1">
                    <a:tint val="75000"/>
                  </a:schemeClr>
                </a:solidFill>
              </a:defRPr>
            </a:lvl1pPr>
          </a:lstStyle>
          <a:p>
            <a:fld id="{B6F15528-21DE-4FAA-801E-634DDDAF4B2B}" type="slidenum">
              <a:rPr lang="en-US" smtClean="0">
                <a:solidFill>
                  <a:srgbClr val="091D5D">
                    <a:tint val="75000"/>
                  </a:srgbClr>
                </a:solidFill>
              </a:rPr>
              <a:pPr/>
              <a:t>‹#›</a:t>
            </a:fld>
            <a:endParaRPr lang="en-US" dirty="0">
              <a:solidFill>
                <a:srgbClr val="091D5D">
                  <a:tint val="75000"/>
                </a:srgbClr>
              </a:solidFill>
            </a:endParaRPr>
          </a:p>
        </p:txBody>
      </p:sp>
      <p:sp>
        <p:nvSpPr>
          <p:cNvPr id="21" name="Text Placeholder 12"/>
          <p:cNvSpPr>
            <a:spLocks noGrp="1"/>
          </p:cNvSpPr>
          <p:nvPr>
            <p:ph type="body" sz="quarter" idx="14" hasCustomPrompt="1"/>
          </p:nvPr>
        </p:nvSpPr>
        <p:spPr>
          <a:xfrm>
            <a:off x="248000" y="7207157"/>
            <a:ext cx="420267" cy="290378"/>
          </a:xfrm>
        </p:spPr>
        <p:txBody>
          <a:bodyPr vert="horz" wrap="none" lIns="91420" tIns="45709" rIns="91420" bIns="45709" rtlCol="0" anchor="ctr">
            <a:spAutoFit/>
          </a:bodyPr>
          <a:lstStyle>
            <a:lvl1pPr marL="0" indent="0" algn="ctr">
              <a:buNone/>
              <a:defRPr lang="en-US" sz="1287" kern="1200" dirty="0">
                <a:solidFill>
                  <a:schemeClr val="tx1">
                    <a:tint val="75000"/>
                  </a:schemeClr>
                </a:solidFill>
                <a:latin typeface="Verdana" pitchFamily="-109" charset="0"/>
                <a:cs typeface="+mn-cs"/>
              </a:defRPr>
            </a:lvl1pPr>
          </a:lstStyle>
          <a:p>
            <a:pPr lvl="0">
              <a:spcAft>
                <a:spcPct val="0"/>
              </a:spcAft>
            </a:pPr>
            <a:r>
              <a:rPr lang="en-US" dirty="0"/>
              <a:t>RU</a:t>
            </a:r>
          </a:p>
        </p:txBody>
      </p:sp>
      <p:sp>
        <p:nvSpPr>
          <p:cNvPr id="22" name="Text Placeholder 12"/>
          <p:cNvSpPr>
            <a:spLocks noGrp="1"/>
          </p:cNvSpPr>
          <p:nvPr>
            <p:ph type="body" sz="quarter" idx="15" hasCustomPrompt="1"/>
          </p:nvPr>
        </p:nvSpPr>
        <p:spPr>
          <a:xfrm>
            <a:off x="2515532" y="7207153"/>
            <a:ext cx="401031" cy="290378"/>
          </a:xfrm>
        </p:spPr>
        <p:txBody>
          <a:bodyPr vert="horz" wrap="none" lIns="91420" tIns="45709" rIns="91420" bIns="45709" rtlCol="0" anchor="ctr">
            <a:spAutoFit/>
          </a:bodyPr>
          <a:lstStyle>
            <a:lvl1pPr marL="0" indent="0" algn="l">
              <a:buNone/>
              <a:defRPr lang="en-US" sz="1287" kern="1200" dirty="0">
                <a:solidFill>
                  <a:schemeClr val="tx1">
                    <a:tint val="75000"/>
                  </a:schemeClr>
                </a:solidFill>
                <a:latin typeface="Verdana" pitchFamily="-109" charset="0"/>
                <a:cs typeface="+mn-cs"/>
              </a:defRPr>
            </a:lvl1pPr>
          </a:lstStyle>
          <a:p>
            <a:pPr lvl="0">
              <a:spcAft>
                <a:spcPct val="0"/>
              </a:spcAft>
            </a:pPr>
            <a:r>
              <a:rPr lang="en-US" dirty="0"/>
              <a:t>V1</a:t>
            </a:r>
          </a:p>
        </p:txBody>
      </p:sp>
      <p:sp>
        <p:nvSpPr>
          <p:cNvPr id="23" name="TextBox 22"/>
          <p:cNvSpPr txBox="1"/>
          <p:nvPr userDrawn="1"/>
        </p:nvSpPr>
        <p:spPr>
          <a:xfrm>
            <a:off x="685152" y="7203220"/>
            <a:ext cx="270410" cy="298261"/>
          </a:xfrm>
          <a:prstGeom prst="rect">
            <a:avLst/>
          </a:prstGeom>
          <a:noFill/>
          <a:ln w="9525">
            <a:noFill/>
            <a:miter lim="800000"/>
            <a:headEnd/>
            <a:tailEnd/>
          </a:ln>
        </p:spPr>
        <p:txBody>
          <a:bodyPr vert="horz" wrap="none" lIns="106910" tIns="53454" rIns="106910" bIns="53454" numCol="1" rtlCol="0" anchor="ctr" anchorCtr="0" compatLnSpc="1">
            <a:prstTxWarp prst="textNoShape">
              <a:avLst/>
            </a:prstTxWarp>
            <a:spAutoFit/>
          </a:bodyPr>
          <a:lstStyle>
            <a:lvl1pPr marL="0" lvl="0" indent="0" algn="l" eaLnBrk="1" hangingPunct="1">
              <a:lnSpc>
                <a:spcPct val="102000"/>
              </a:lnSpc>
              <a:spcAft>
                <a:spcPct val="37000"/>
              </a:spcAft>
              <a:buNone/>
              <a:tabLst>
                <a:tab pos="5275517" algn="l"/>
              </a:tabLst>
              <a:defRPr sz="1108">
                <a:solidFill>
                  <a:schemeClr val="tx1">
                    <a:tint val="75000"/>
                  </a:schemeClr>
                </a:solidFill>
              </a:defRPr>
            </a:lvl1pPr>
            <a:lvl2pPr marL="353167" indent="-175851" algn="l" eaLnBrk="1" hangingPunct="1">
              <a:lnSpc>
                <a:spcPct val="94000"/>
              </a:lnSpc>
              <a:spcAft>
                <a:spcPct val="36000"/>
              </a:spcAft>
              <a:buChar char="–"/>
              <a:tabLst>
                <a:tab pos="5275517" algn="l"/>
              </a:tabLst>
              <a:defRPr sz="1292">
                <a:solidFill>
                  <a:srgbClr val="FF3300"/>
                </a:solidFill>
                <a:latin typeface="Arial" pitchFamily="34" charset="0"/>
                <a:cs typeface="Arial" pitchFamily="34" charset="0"/>
              </a:defRPr>
            </a:lvl2pPr>
            <a:lvl3pPr marL="530482" indent="-175851" algn="l" eaLnBrk="1" hangingPunct="1">
              <a:lnSpc>
                <a:spcPct val="95000"/>
              </a:lnSpc>
              <a:spcAft>
                <a:spcPct val="30000"/>
              </a:spcAft>
              <a:buChar char="–"/>
              <a:tabLst>
                <a:tab pos="5275517" algn="l"/>
              </a:tabLst>
              <a:defRPr sz="1292">
                <a:solidFill>
                  <a:srgbClr val="FF3300"/>
                </a:solidFill>
                <a:latin typeface="Arial" pitchFamily="34" charset="0"/>
                <a:cs typeface="Arial" pitchFamily="34" charset="0"/>
              </a:defRPr>
            </a:lvl3pPr>
            <a:lvl4pPr marL="712195" indent="-180247" algn="l" eaLnBrk="1" hangingPunct="1">
              <a:lnSpc>
                <a:spcPct val="97000"/>
              </a:lnSpc>
              <a:spcAft>
                <a:spcPct val="28000"/>
              </a:spcAft>
              <a:buChar char="–"/>
              <a:tabLst>
                <a:tab pos="5275517" algn="l"/>
              </a:tabLst>
              <a:defRPr sz="1292">
                <a:solidFill>
                  <a:srgbClr val="FF3300"/>
                </a:solidFill>
                <a:latin typeface="Arial" pitchFamily="34" charset="0"/>
                <a:cs typeface="Arial" pitchFamily="34" charset="0"/>
              </a:defRPr>
            </a:lvl4pPr>
            <a:lvl5pPr marL="886580" indent="-172920" algn="l" eaLnBrk="1" hangingPunct="1">
              <a:buSzPct val="100000"/>
              <a:buFont typeface="Arial" charset="0"/>
              <a:buChar char="–"/>
              <a:tabLst>
                <a:tab pos="5275517" algn="l"/>
              </a:tabLst>
              <a:defRPr sz="1846">
                <a:latin typeface="+mn-lt"/>
              </a:defRPr>
            </a:lvl5pPr>
            <a:lvl6pPr marL="1308622" indent="-172920" fontAlgn="base">
              <a:spcBef>
                <a:spcPct val="0"/>
              </a:spcBef>
              <a:spcAft>
                <a:spcPct val="0"/>
              </a:spcAft>
              <a:buSzPct val="100000"/>
              <a:buFont typeface="Arial" charset="0"/>
              <a:buChar char="–"/>
              <a:tabLst>
                <a:tab pos="5275517" algn="l"/>
              </a:tabLst>
              <a:defRPr>
                <a:latin typeface="+mn-lt"/>
              </a:defRPr>
            </a:lvl6pPr>
            <a:lvl7pPr marL="1730663" indent="-172920" fontAlgn="base">
              <a:spcBef>
                <a:spcPct val="0"/>
              </a:spcBef>
              <a:spcAft>
                <a:spcPct val="0"/>
              </a:spcAft>
              <a:buSzPct val="100000"/>
              <a:buFont typeface="Arial" charset="0"/>
              <a:buChar char="–"/>
              <a:tabLst>
                <a:tab pos="5275517" algn="l"/>
              </a:tabLst>
              <a:defRPr>
                <a:latin typeface="+mn-lt"/>
              </a:defRPr>
            </a:lvl7pPr>
            <a:lvl8pPr marL="2152704" indent="-172920" fontAlgn="base">
              <a:spcBef>
                <a:spcPct val="0"/>
              </a:spcBef>
              <a:spcAft>
                <a:spcPct val="0"/>
              </a:spcAft>
              <a:buSzPct val="100000"/>
              <a:buFont typeface="Arial" charset="0"/>
              <a:buChar char="–"/>
              <a:tabLst>
                <a:tab pos="5275517" algn="l"/>
              </a:tabLst>
              <a:defRPr>
                <a:latin typeface="+mn-lt"/>
              </a:defRPr>
            </a:lvl8pPr>
            <a:lvl9pPr marL="2574746" indent="-172920" fontAlgn="base">
              <a:spcBef>
                <a:spcPct val="0"/>
              </a:spcBef>
              <a:spcAft>
                <a:spcPct val="0"/>
              </a:spcAft>
              <a:buSzPct val="100000"/>
              <a:buFont typeface="Arial" charset="0"/>
              <a:buChar char="–"/>
              <a:tabLst>
                <a:tab pos="5275517" algn="l"/>
              </a:tabLst>
              <a:defRPr>
                <a:latin typeface="+mn-lt"/>
              </a:defRPr>
            </a:lvl9pPr>
          </a:lstStyle>
          <a:p>
            <a:r>
              <a:rPr lang="en-US" sz="1295" dirty="0">
                <a:solidFill>
                  <a:srgbClr val="091D5D">
                    <a:tint val="75000"/>
                  </a:srgbClr>
                </a:solidFill>
              </a:rPr>
              <a:t>-</a:t>
            </a:r>
          </a:p>
        </p:txBody>
      </p:sp>
      <p:sp>
        <p:nvSpPr>
          <p:cNvPr id="24" name="TextBox 23"/>
          <p:cNvSpPr txBox="1"/>
          <p:nvPr userDrawn="1"/>
        </p:nvSpPr>
        <p:spPr>
          <a:xfrm>
            <a:off x="2224594" y="7203220"/>
            <a:ext cx="270410" cy="298261"/>
          </a:xfrm>
          <a:prstGeom prst="rect">
            <a:avLst/>
          </a:prstGeom>
          <a:noFill/>
          <a:ln w="9525">
            <a:noFill/>
            <a:miter lim="800000"/>
            <a:headEnd/>
            <a:tailEnd/>
          </a:ln>
        </p:spPr>
        <p:txBody>
          <a:bodyPr vert="horz" wrap="none" lIns="106910" tIns="53454" rIns="106910" bIns="53454" numCol="1" rtlCol="0" anchor="ctr" anchorCtr="0" compatLnSpc="1">
            <a:prstTxWarp prst="textNoShape">
              <a:avLst/>
            </a:prstTxWarp>
            <a:spAutoFit/>
          </a:bodyPr>
          <a:lstStyle>
            <a:lvl1pPr marL="0" lvl="0" indent="0" algn="l" eaLnBrk="1" hangingPunct="1">
              <a:lnSpc>
                <a:spcPct val="102000"/>
              </a:lnSpc>
              <a:spcAft>
                <a:spcPct val="37000"/>
              </a:spcAft>
              <a:buNone/>
              <a:tabLst>
                <a:tab pos="5275517" algn="l"/>
              </a:tabLst>
              <a:defRPr sz="1108">
                <a:solidFill>
                  <a:schemeClr val="tx1">
                    <a:tint val="75000"/>
                  </a:schemeClr>
                </a:solidFill>
              </a:defRPr>
            </a:lvl1pPr>
            <a:lvl2pPr marL="353167" indent="-175851" algn="l" eaLnBrk="1" hangingPunct="1">
              <a:lnSpc>
                <a:spcPct val="94000"/>
              </a:lnSpc>
              <a:spcAft>
                <a:spcPct val="36000"/>
              </a:spcAft>
              <a:buChar char="–"/>
              <a:tabLst>
                <a:tab pos="5275517" algn="l"/>
              </a:tabLst>
              <a:defRPr sz="1292">
                <a:solidFill>
                  <a:srgbClr val="FF3300"/>
                </a:solidFill>
                <a:latin typeface="Arial" pitchFamily="34" charset="0"/>
                <a:cs typeface="Arial" pitchFamily="34" charset="0"/>
              </a:defRPr>
            </a:lvl2pPr>
            <a:lvl3pPr marL="530482" indent="-175851" algn="l" eaLnBrk="1" hangingPunct="1">
              <a:lnSpc>
                <a:spcPct val="95000"/>
              </a:lnSpc>
              <a:spcAft>
                <a:spcPct val="30000"/>
              </a:spcAft>
              <a:buChar char="–"/>
              <a:tabLst>
                <a:tab pos="5275517" algn="l"/>
              </a:tabLst>
              <a:defRPr sz="1292">
                <a:solidFill>
                  <a:srgbClr val="FF3300"/>
                </a:solidFill>
                <a:latin typeface="Arial" pitchFamily="34" charset="0"/>
                <a:cs typeface="Arial" pitchFamily="34" charset="0"/>
              </a:defRPr>
            </a:lvl3pPr>
            <a:lvl4pPr marL="712195" indent="-180247" algn="l" eaLnBrk="1" hangingPunct="1">
              <a:lnSpc>
                <a:spcPct val="97000"/>
              </a:lnSpc>
              <a:spcAft>
                <a:spcPct val="28000"/>
              </a:spcAft>
              <a:buChar char="–"/>
              <a:tabLst>
                <a:tab pos="5275517" algn="l"/>
              </a:tabLst>
              <a:defRPr sz="1292">
                <a:solidFill>
                  <a:srgbClr val="FF3300"/>
                </a:solidFill>
                <a:latin typeface="Arial" pitchFamily="34" charset="0"/>
                <a:cs typeface="Arial" pitchFamily="34" charset="0"/>
              </a:defRPr>
            </a:lvl4pPr>
            <a:lvl5pPr marL="886580" indent="-172920" algn="l" eaLnBrk="1" hangingPunct="1">
              <a:buSzPct val="100000"/>
              <a:buFont typeface="Arial" charset="0"/>
              <a:buChar char="–"/>
              <a:tabLst>
                <a:tab pos="5275517" algn="l"/>
              </a:tabLst>
              <a:defRPr sz="1846">
                <a:latin typeface="+mn-lt"/>
              </a:defRPr>
            </a:lvl5pPr>
            <a:lvl6pPr marL="1308622" indent="-172920" fontAlgn="base">
              <a:spcBef>
                <a:spcPct val="0"/>
              </a:spcBef>
              <a:spcAft>
                <a:spcPct val="0"/>
              </a:spcAft>
              <a:buSzPct val="100000"/>
              <a:buFont typeface="Arial" charset="0"/>
              <a:buChar char="–"/>
              <a:tabLst>
                <a:tab pos="5275517" algn="l"/>
              </a:tabLst>
              <a:defRPr>
                <a:latin typeface="+mn-lt"/>
              </a:defRPr>
            </a:lvl6pPr>
            <a:lvl7pPr marL="1730663" indent="-172920" fontAlgn="base">
              <a:spcBef>
                <a:spcPct val="0"/>
              </a:spcBef>
              <a:spcAft>
                <a:spcPct val="0"/>
              </a:spcAft>
              <a:buSzPct val="100000"/>
              <a:buFont typeface="Arial" charset="0"/>
              <a:buChar char="–"/>
              <a:tabLst>
                <a:tab pos="5275517" algn="l"/>
              </a:tabLst>
              <a:defRPr>
                <a:latin typeface="+mn-lt"/>
              </a:defRPr>
            </a:lvl7pPr>
            <a:lvl8pPr marL="2152704" indent="-172920" fontAlgn="base">
              <a:spcBef>
                <a:spcPct val="0"/>
              </a:spcBef>
              <a:spcAft>
                <a:spcPct val="0"/>
              </a:spcAft>
              <a:buSzPct val="100000"/>
              <a:buFont typeface="Arial" charset="0"/>
              <a:buChar char="–"/>
              <a:tabLst>
                <a:tab pos="5275517" algn="l"/>
              </a:tabLst>
              <a:defRPr>
                <a:latin typeface="+mn-lt"/>
              </a:defRPr>
            </a:lvl8pPr>
            <a:lvl9pPr marL="2574746" indent="-172920" fontAlgn="base">
              <a:spcBef>
                <a:spcPct val="0"/>
              </a:spcBef>
              <a:spcAft>
                <a:spcPct val="0"/>
              </a:spcAft>
              <a:buSzPct val="100000"/>
              <a:buFont typeface="Arial" charset="0"/>
              <a:buChar char="–"/>
              <a:tabLst>
                <a:tab pos="5275517" algn="l"/>
              </a:tabLst>
              <a:defRPr>
                <a:latin typeface="+mn-lt"/>
              </a:defRPr>
            </a:lvl9pPr>
          </a:lstStyle>
          <a:p>
            <a:r>
              <a:rPr lang="en-US" sz="1295" dirty="0">
                <a:solidFill>
                  <a:srgbClr val="091D5D">
                    <a:tint val="75000"/>
                  </a:srgbClr>
                </a:solidFill>
              </a:rPr>
              <a:t>-</a:t>
            </a:r>
          </a:p>
        </p:txBody>
      </p:sp>
      <p:sp>
        <p:nvSpPr>
          <p:cNvPr id="25" name="Text Placeholder 12"/>
          <p:cNvSpPr>
            <a:spLocks noGrp="1"/>
          </p:cNvSpPr>
          <p:nvPr>
            <p:ph type="body" sz="quarter" idx="16" hasCustomPrompt="1"/>
          </p:nvPr>
        </p:nvSpPr>
        <p:spPr>
          <a:xfrm>
            <a:off x="4859253" y="7207157"/>
            <a:ext cx="974906" cy="290378"/>
          </a:xfrm>
        </p:spPr>
        <p:txBody>
          <a:bodyPr vert="horz" wrap="none" lIns="91420" tIns="45709" rIns="91420" bIns="45709" rtlCol="0" anchor="ctr">
            <a:spAutoFit/>
          </a:bodyPr>
          <a:lstStyle>
            <a:lvl1pPr marL="0" indent="0" algn="ctr">
              <a:buNone/>
              <a:defRPr lang="en-US" sz="1287" kern="1200" dirty="0">
                <a:solidFill>
                  <a:schemeClr val="tx1">
                    <a:tint val="75000"/>
                  </a:schemeClr>
                </a:solidFill>
                <a:latin typeface="Verdana" pitchFamily="-109" charset="0"/>
                <a:cs typeface="+mn-cs"/>
              </a:defRPr>
            </a:lvl1pPr>
          </a:lstStyle>
          <a:p>
            <a:pPr lvl="0">
              <a:spcAft>
                <a:spcPct val="0"/>
              </a:spcAft>
            </a:pPr>
            <a:r>
              <a:rPr lang="en-US" dirty="0"/>
              <a:t>Presenter</a:t>
            </a:r>
          </a:p>
        </p:txBody>
      </p:sp>
    </p:spTree>
    <p:extLst>
      <p:ext uri="{BB962C8B-B14F-4D97-AF65-F5344CB8AC3E}">
        <p14:creationId xmlns:p14="http://schemas.microsoft.com/office/powerpoint/2010/main" val="380678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87E4C-CA0B-457F-AEF9-CDEC7A72265D}"/>
              </a:ext>
            </a:extLst>
          </p:cNvPr>
          <p:cNvSpPr>
            <a:spLocks noGrp="1"/>
          </p:cNvSpPr>
          <p:nvPr>
            <p:ph type="ctrTitle"/>
          </p:nvPr>
        </p:nvSpPr>
        <p:spPr>
          <a:xfrm>
            <a:off x="1336675" y="1237717"/>
            <a:ext cx="8020050" cy="2632992"/>
          </a:xfrm>
        </p:spPr>
        <p:txBody>
          <a:bodyPr anchor="b"/>
          <a:lstStyle>
            <a:lvl1pPr algn="ctr">
              <a:defRPr sz="5263"/>
            </a:lvl1pPr>
          </a:lstStyle>
          <a:p>
            <a:r>
              <a:rPr lang="en-US"/>
              <a:t>Click to edit Master title style</a:t>
            </a:r>
            <a:endParaRPr lang="en-IN"/>
          </a:p>
        </p:txBody>
      </p:sp>
      <p:sp>
        <p:nvSpPr>
          <p:cNvPr id="3" name="Subtitle 2">
            <a:extLst>
              <a:ext uri="{FF2B5EF4-FFF2-40B4-BE49-F238E27FC236}">
                <a16:creationId xmlns:a16="http://schemas.microsoft.com/office/drawing/2014/main" id="{F4600479-F6C9-48FD-B25E-E97D8F0019AB}"/>
              </a:ext>
            </a:extLst>
          </p:cNvPr>
          <p:cNvSpPr>
            <a:spLocks noGrp="1"/>
          </p:cNvSpPr>
          <p:nvPr>
            <p:ph type="subTitle" idx="1"/>
          </p:nvPr>
        </p:nvSpPr>
        <p:spPr>
          <a:xfrm>
            <a:off x="1336675" y="3972247"/>
            <a:ext cx="8020050" cy="1825938"/>
          </a:xfrm>
        </p:spPr>
        <p:txBody>
          <a:bodyPr/>
          <a:lstStyle>
            <a:lvl1pPr marL="0" indent="0" algn="ctr">
              <a:buNone/>
              <a:defRPr sz="2105"/>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F874239-30FE-4531-9603-56541432C13F}"/>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id="{46BBEDDB-D7EC-4487-A1CB-544AE7FFEFBC}"/>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id="{42CDC447-7B9E-4ECC-A0F2-95E647787FE3}"/>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282161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3B1A0-ABB9-44BB-BDB6-1D0513A253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9160747-1068-4805-AA18-B345BB7269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DC3C4E-A21B-4AE3-B06E-D2F52068EBC1}"/>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id="{1620ACE4-0F9E-42AD-8603-12E7D5C8D1A0}"/>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id="{08AA7F8C-5C89-44DA-86EC-90813D28A83D}"/>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06531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F4532-78A2-4BD3-BE7A-EB1D5EB304CE}"/>
              </a:ext>
            </a:extLst>
          </p:cNvPr>
          <p:cNvSpPr>
            <a:spLocks noGrp="1"/>
          </p:cNvSpPr>
          <p:nvPr>
            <p:ph type="title"/>
          </p:nvPr>
        </p:nvSpPr>
        <p:spPr>
          <a:xfrm>
            <a:off x="729602" y="1885464"/>
            <a:ext cx="9223058" cy="3145935"/>
          </a:xfrm>
        </p:spPr>
        <p:txBody>
          <a:bodyPr anchor="b"/>
          <a:lstStyle>
            <a:lvl1pPr>
              <a:defRPr sz="5263"/>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FB02355-C613-4307-A7AE-9C96B175294E}"/>
              </a:ext>
            </a:extLst>
          </p:cNvPr>
          <p:cNvSpPr>
            <a:spLocks noGrp="1"/>
          </p:cNvSpPr>
          <p:nvPr>
            <p:ph type="body" idx="1"/>
          </p:nvPr>
        </p:nvSpPr>
        <p:spPr>
          <a:xfrm>
            <a:off x="729602" y="5061161"/>
            <a:ext cx="9223058" cy="1654373"/>
          </a:xfrm>
        </p:spPr>
        <p:txBody>
          <a:bodyPr/>
          <a:lstStyle>
            <a:lvl1pPr marL="0" indent="0">
              <a:buNone/>
              <a:defRPr sz="2105">
                <a:solidFill>
                  <a:schemeClr val="tx1">
                    <a:tint val="75000"/>
                  </a:schemeClr>
                </a:solidFill>
              </a:defRPr>
            </a:lvl1pPr>
            <a:lvl2pPr marL="401010" indent="0">
              <a:buNone/>
              <a:defRPr sz="1754">
                <a:solidFill>
                  <a:schemeClr val="tx1">
                    <a:tint val="75000"/>
                  </a:schemeClr>
                </a:solidFill>
              </a:defRPr>
            </a:lvl2pPr>
            <a:lvl3pPr marL="802020" indent="0">
              <a:buNone/>
              <a:defRPr sz="1579">
                <a:solidFill>
                  <a:schemeClr val="tx1">
                    <a:tint val="75000"/>
                  </a:schemeClr>
                </a:solidFill>
              </a:defRPr>
            </a:lvl3pPr>
            <a:lvl4pPr marL="1203030" indent="0">
              <a:buNone/>
              <a:defRPr sz="1403">
                <a:solidFill>
                  <a:schemeClr val="tx1">
                    <a:tint val="75000"/>
                  </a:schemeClr>
                </a:solidFill>
              </a:defRPr>
            </a:lvl4pPr>
            <a:lvl5pPr marL="1604040" indent="0">
              <a:buNone/>
              <a:defRPr sz="1403">
                <a:solidFill>
                  <a:schemeClr val="tx1">
                    <a:tint val="75000"/>
                  </a:schemeClr>
                </a:solidFill>
              </a:defRPr>
            </a:lvl5pPr>
            <a:lvl6pPr marL="2005051" indent="0">
              <a:buNone/>
              <a:defRPr sz="1403">
                <a:solidFill>
                  <a:schemeClr val="tx1">
                    <a:tint val="75000"/>
                  </a:schemeClr>
                </a:solidFill>
              </a:defRPr>
            </a:lvl6pPr>
            <a:lvl7pPr marL="2406061" indent="0">
              <a:buNone/>
              <a:defRPr sz="1403">
                <a:solidFill>
                  <a:schemeClr val="tx1">
                    <a:tint val="75000"/>
                  </a:schemeClr>
                </a:solidFill>
              </a:defRPr>
            </a:lvl7pPr>
            <a:lvl8pPr marL="2807071" indent="0">
              <a:buNone/>
              <a:defRPr sz="1403">
                <a:solidFill>
                  <a:schemeClr val="tx1">
                    <a:tint val="75000"/>
                  </a:schemeClr>
                </a:solidFill>
              </a:defRPr>
            </a:lvl8pPr>
            <a:lvl9pPr marL="3208081" indent="0">
              <a:buNone/>
              <a:defRPr sz="140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B1CA78-7CCE-4572-BCEF-F228B795F52D}"/>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id="{05F8BEA5-BE84-4802-9215-E367F3588D39}"/>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id="{C8C1EB07-B295-497E-8A7C-F1FF637DA79C}"/>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398153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73DA3-C021-4BA0-9C24-F261196C91E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9C6AB9-61BC-40C8-8614-80B2D34E06D4}"/>
              </a:ext>
            </a:extLst>
          </p:cNvPr>
          <p:cNvSpPr>
            <a:spLocks noGrp="1"/>
          </p:cNvSpPr>
          <p:nvPr>
            <p:ph sz="half" idx="1"/>
          </p:nvPr>
        </p:nvSpPr>
        <p:spPr>
          <a:xfrm>
            <a:off x="735171" y="2013259"/>
            <a:ext cx="4544695" cy="4798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0F58698-B294-4A3A-BCAB-866AF899EE02}"/>
              </a:ext>
            </a:extLst>
          </p:cNvPr>
          <p:cNvSpPr>
            <a:spLocks noGrp="1"/>
          </p:cNvSpPr>
          <p:nvPr>
            <p:ph sz="half" idx="2"/>
          </p:nvPr>
        </p:nvSpPr>
        <p:spPr>
          <a:xfrm>
            <a:off x="5413534" y="2013259"/>
            <a:ext cx="4544695" cy="4798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7115D88-0EDF-4249-AB78-FEEE1969C50D}"/>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6" name="Footer Placeholder 5">
            <a:extLst>
              <a:ext uri="{FF2B5EF4-FFF2-40B4-BE49-F238E27FC236}">
                <a16:creationId xmlns:a16="http://schemas.microsoft.com/office/drawing/2014/main" id="{BFCD5635-36FB-4664-88CE-921750B6BE6B}"/>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a16="http://schemas.microsoft.com/office/drawing/2014/main" id="{2B78A494-935F-496B-9032-DBDDFA565237}"/>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974813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F6D6-5DE8-4AD4-A3B5-707971231800}"/>
              </a:ext>
            </a:extLst>
          </p:cNvPr>
          <p:cNvSpPr>
            <a:spLocks noGrp="1"/>
          </p:cNvSpPr>
          <p:nvPr>
            <p:ph type="title"/>
          </p:nvPr>
        </p:nvSpPr>
        <p:spPr>
          <a:xfrm>
            <a:off x="736564" y="402655"/>
            <a:ext cx="9223058" cy="1461801"/>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ED81195-73E4-498C-BAEF-BE18B7F0AF25}"/>
              </a:ext>
            </a:extLst>
          </p:cNvPr>
          <p:cNvSpPr>
            <a:spLocks noGrp="1"/>
          </p:cNvSpPr>
          <p:nvPr>
            <p:ph type="body" idx="1"/>
          </p:nvPr>
        </p:nvSpPr>
        <p:spPr>
          <a:xfrm>
            <a:off x="736565" y="1853949"/>
            <a:ext cx="4523809" cy="908592"/>
          </a:xfrm>
        </p:spPr>
        <p:txBody>
          <a:bodyPr anchor="b"/>
          <a:lstStyle>
            <a:lvl1pPr marL="0" indent="0">
              <a:buNone/>
              <a:defRPr sz="2105" b="1"/>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4" name="Content Placeholder 3">
            <a:extLst>
              <a:ext uri="{FF2B5EF4-FFF2-40B4-BE49-F238E27FC236}">
                <a16:creationId xmlns:a16="http://schemas.microsoft.com/office/drawing/2014/main" id="{19F565F0-106D-45B4-8E96-33D8689B642C}"/>
              </a:ext>
            </a:extLst>
          </p:cNvPr>
          <p:cNvSpPr>
            <a:spLocks noGrp="1"/>
          </p:cNvSpPr>
          <p:nvPr>
            <p:ph sz="half" idx="2"/>
          </p:nvPr>
        </p:nvSpPr>
        <p:spPr>
          <a:xfrm>
            <a:off x="736565" y="2762541"/>
            <a:ext cx="4523809" cy="4063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93CE329-33F1-490E-8C42-3C5F52FFFCF1}"/>
              </a:ext>
            </a:extLst>
          </p:cNvPr>
          <p:cNvSpPr>
            <a:spLocks noGrp="1"/>
          </p:cNvSpPr>
          <p:nvPr>
            <p:ph type="body" sz="quarter" idx="3"/>
          </p:nvPr>
        </p:nvSpPr>
        <p:spPr>
          <a:xfrm>
            <a:off x="5413535" y="1853949"/>
            <a:ext cx="4546088" cy="908592"/>
          </a:xfrm>
        </p:spPr>
        <p:txBody>
          <a:bodyPr anchor="b"/>
          <a:lstStyle>
            <a:lvl1pPr marL="0" indent="0">
              <a:buNone/>
              <a:defRPr sz="2105" b="1"/>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6" name="Content Placeholder 5">
            <a:extLst>
              <a:ext uri="{FF2B5EF4-FFF2-40B4-BE49-F238E27FC236}">
                <a16:creationId xmlns:a16="http://schemas.microsoft.com/office/drawing/2014/main" id="{E752C567-6A74-423E-A58D-3974A80C1C52}"/>
              </a:ext>
            </a:extLst>
          </p:cNvPr>
          <p:cNvSpPr>
            <a:spLocks noGrp="1"/>
          </p:cNvSpPr>
          <p:nvPr>
            <p:ph sz="quarter" idx="4"/>
          </p:nvPr>
        </p:nvSpPr>
        <p:spPr>
          <a:xfrm>
            <a:off x="5413535" y="2762541"/>
            <a:ext cx="4546088" cy="4063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89C19DA-FC87-490C-9A50-AD16ED1AF3B9}"/>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8" name="Footer Placeholder 7">
            <a:extLst>
              <a:ext uri="{FF2B5EF4-FFF2-40B4-BE49-F238E27FC236}">
                <a16:creationId xmlns:a16="http://schemas.microsoft.com/office/drawing/2014/main" id="{1A65A3A9-A855-444C-9B3B-3E8144171FE2}"/>
              </a:ext>
            </a:extLst>
          </p:cNvPr>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a:extLst>
              <a:ext uri="{FF2B5EF4-FFF2-40B4-BE49-F238E27FC236}">
                <a16:creationId xmlns:a16="http://schemas.microsoft.com/office/drawing/2014/main" id="{2B09A561-98B7-451B-88F9-DA3D2240AE84}"/>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741924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E97B-A665-4016-9CBF-03F98F82B79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6AC3A4B-A905-459E-89EC-D1518B73E0B0}"/>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4" name="Footer Placeholder 3">
            <a:extLst>
              <a:ext uri="{FF2B5EF4-FFF2-40B4-BE49-F238E27FC236}">
                <a16:creationId xmlns:a16="http://schemas.microsoft.com/office/drawing/2014/main" id="{D38E7F8A-2548-4326-9304-7A1874F663EF}"/>
              </a:ext>
            </a:extLst>
          </p:cNvPr>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a:extLst>
              <a:ext uri="{FF2B5EF4-FFF2-40B4-BE49-F238E27FC236}">
                <a16:creationId xmlns:a16="http://schemas.microsoft.com/office/drawing/2014/main" id="{1F34F28C-930D-4DF4-AA24-3963E0215B85}"/>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285309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F73625-695D-454A-8B77-64B8C62A8F55}"/>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3" name="Footer Placeholder 2">
            <a:extLst>
              <a:ext uri="{FF2B5EF4-FFF2-40B4-BE49-F238E27FC236}">
                <a16:creationId xmlns:a16="http://schemas.microsoft.com/office/drawing/2014/main" id="{82BE415D-FD20-4B1E-8EFA-F27BE41896F7}"/>
              </a:ext>
            </a:extLst>
          </p:cNvPr>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a:extLst>
              <a:ext uri="{FF2B5EF4-FFF2-40B4-BE49-F238E27FC236}">
                <a16:creationId xmlns:a16="http://schemas.microsoft.com/office/drawing/2014/main" id="{A1AEAE14-F3B4-4614-A6F1-02A58D3EC2C6}"/>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129509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0279D-7BC8-4F07-8B89-F18FA22E9930}"/>
              </a:ext>
            </a:extLst>
          </p:cNvPr>
          <p:cNvSpPr>
            <a:spLocks noGrp="1"/>
          </p:cNvSpPr>
          <p:nvPr>
            <p:ph type="title"/>
          </p:nvPr>
        </p:nvSpPr>
        <p:spPr>
          <a:xfrm>
            <a:off x="736564" y="504190"/>
            <a:ext cx="3448900" cy="1764665"/>
          </a:xfrm>
        </p:spPr>
        <p:txBody>
          <a:bodyPr anchor="b"/>
          <a:lstStyle>
            <a:lvl1pPr>
              <a:defRPr sz="2807"/>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FC9ECCA-A2BA-4655-A964-60A71F3B2AC2}"/>
              </a:ext>
            </a:extLst>
          </p:cNvPr>
          <p:cNvSpPr>
            <a:spLocks noGrp="1"/>
          </p:cNvSpPr>
          <p:nvPr>
            <p:ph idx="1"/>
          </p:nvPr>
        </p:nvSpPr>
        <p:spPr>
          <a:xfrm>
            <a:off x="4546088" y="1088913"/>
            <a:ext cx="5413534" cy="5374525"/>
          </a:xfrm>
        </p:spPr>
        <p:txBody>
          <a:bodyPr/>
          <a:lstStyle>
            <a:lvl1pPr>
              <a:defRPr sz="2807"/>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2D7357B-0CA8-42C8-88D8-38D80BC33204}"/>
              </a:ext>
            </a:extLst>
          </p:cNvPr>
          <p:cNvSpPr>
            <a:spLocks noGrp="1"/>
          </p:cNvSpPr>
          <p:nvPr>
            <p:ph type="body" sz="half" idx="2"/>
          </p:nvPr>
        </p:nvSpPr>
        <p:spPr>
          <a:xfrm>
            <a:off x="736564" y="2268855"/>
            <a:ext cx="3448900" cy="4203335"/>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a:extLst>
              <a:ext uri="{FF2B5EF4-FFF2-40B4-BE49-F238E27FC236}">
                <a16:creationId xmlns:a16="http://schemas.microsoft.com/office/drawing/2014/main" id="{7FFF4BD1-B58F-448A-87BF-A9EC7462BC57}"/>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6" name="Footer Placeholder 5">
            <a:extLst>
              <a:ext uri="{FF2B5EF4-FFF2-40B4-BE49-F238E27FC236}">
                <a16:creationId xmlns:a16="http://schemas.microsoft.com/office/drawing/2014/main" id="{A0EF08A2-6BF1-4B87-A1F2-392FB2BB0D32}"/>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a16="http://schemas.microsoft.com/office/drawing/2014/main" id="{07118331-1A8B-453C-9978-34227D28149B}"/>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2906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B702A-A42F-472A-AB8F-107FAD5BD6C1}"/>
              </a:ext>
            </a:extLst>
          </p:cNvPr>
          <p:cNvSpPr>
            <a:spLocks noGrp="1"/>
          </p:cNvSpPr>
          <p:nvPr>
            <p:ph type="title"/>
          </p:nvPr>
        </p:nvSpPr>
        <p:spPr>
          <a:xfrm>
            <a:off x="736564" y="504190"/>
            <a:ext cx="3448900" cy="1764665"/>
          </a:xfrm>
        </p:spPr>
        <p:txBody>
          <a:bodyPr anchor="b"/>
          <a:lstStyle>
            <a:lvl1pPr>
              <a:defRPr sz="2807"/>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3C58BC8-8ED8-4211-8FC6-ECBCEA282E96}"/>
              </a:ext>
            </a:extLst>
          </p:cNvPr>
          <p:cNvSpPr>
            <a:spLocks noGrp="1"/>
          </p:cNvSpPr>
          <p:nvPr>
            <p:ph type="pic" idx="1"/>
          </p:nvPr>
        </p:nvSpPr>
        <p:spPr>
          <a:xfrm>
            <a:off x="4546088" y="1088913"/>
            <a:ext cx="5413534" cy="5374525"/>
          </a:xfrm>
        </p:spPr>
        <p:txBody>
          <a:bodyPr/>
          <a:lstStyle>
            <a:lvl1pPr marL="0" indent="0">
              <a:buNone/>
              <a:defRPr sz="2807"/>
            </a:lvl1pPr>
            <a:lvl2pPr marL="401010" indent="0">
              <a:buNone/>
              <a:defRPr sz="2456"/>
            </a:lvl2pPr>
            <a:lvl3pPr marL="802020" indent="0">
              <a:buNone/>
              <a:defRPr sz="2105"/>
            </a:lvl3pPr>
            <a:lvl4pPr marL="1203030" indent="0">
              <a:buNone/>
              <a:defRPr sz="1754"/>
            </a:lvl4pPr>
            <a:lvl5pPr marL="1604040" indent="0">
              <a:buNone/>
              <a:defRPr sz="1754"/>
            </a:lvl5pPr>
            <a:lvl6pPr marL="2005051" indent="0">
              <a:buNone/>
              <a:defRPr sz="1754"/>
            </a:lvl6pPr>
            <a:lvl7pPr marL="2406061" indent="0">
              <a:buNone/>
              <a:defRPr sz="1754"/>
            </a:lvl7pPr>
            <a:lvl8pPr marL="2807071" indent="0">
              <a:buNone/>
              <a:defRPr sz="1754"/>
            </a:lvl8pPr>
            <a:lvl9pPr marL="3208081" indent="0">
              <a:buNone/>
              <a:defRPr sz="1754"/>
            </a:lvl9pPr>
          </a:lstStyle>
          <a:p>
            <a:endParaRPr lang="en-IN"/>
          </a:p>
        </p:txBody>
      </p:sp>
      <p:sp>
        <p:nvSpPr>
          <p:cNvPr id="4" name="Text Placeholder 3">
            <a:extLst>
              <a:ext uri="{FF2B5EF4-FFF2-40B4-BE49-F238E27FC236}">
                <a16:creationId xmlns:a16="http://schemas.microsoft.com/office/drawing/2014/main" id="{7297B2DC-7A26-463A-803D-B4FB4BBA91FE}"/>
              </a:ext>
            </a:extLst>
          </p:cNvPr>
          <p:cNvSpPr>
            <a:spLocks noGrp="1"/>
          </p:cNvSpPr>
          <p:nvPr>
            <p:ph type="body" sz="half" idx="2"/>
          </p:nvPr>
        </p:nvSpPr>
        <p:spPr>
          <a:xfrm>
            <a:off x="736564" y="2268855"/>
            <a:ext cx="3448900" cy="4203335"/>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a:extLst>
              <a:ext uri="{FF2B5EF4-FFF2-40B4-BE49-F238E27FC236}">
                <a16:creationId xmlns:a16="http://schemas.microsoft.com/office/drawing/2014/main" id="{9F2934BC-0E44-4DA0-B0A2-C14E75A9DB30}"/>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6" name="Footer Placeholder 5">
            <a:extLst>
              <a:ext uri="{FF2B5EF4-FFF2-40B4-BE49-F238E27FC236}">
                <a16:creationId xmlns:a16="http://schemas.microsoft.com/office/drawing/2014/main" id="{7E1AB244-F7B6-41D5-B259-C3E3164603C9}"/>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a16="http://schemas.microsoft.com/office/drawing/2014/main" id="{0250198E-F20D-4A43-9093-6301E6737005}"/>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49577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7B35-D244-4834-84BD-13C9825D585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28DA721-A40C-4CFE-BFD8-1A1FA6BE5B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103834-1EAF-4060-991F-073306BCB63A}"/>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id="{E441968E-C792-430C-8E7A-42202C7CAF40}"/>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id="{E5DABBB5-C3AB-48EB-B948-34C066A49CE3}"/>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27370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D3C1A7-C600-4DDD-8F6E-13154BC1D1D0}"/>
              </a:ext>
            </a:extLst>
          </p:cNvPr>
          <p:cNvSpPr>
            <a:spLocks noGrp="1"/>
          </p:cNvSpPr>
          <p:nvPr>
            <p:ph type="title" orient="vert"/>
          </p:nvPr>
        </p:nvSpPr>
        <p:spPr>
          <a:xfrm>
            <a:off x="7652465" y="402652"/>
            <a:ext cx="2305764" cy="6409166"/>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1C03ED1-CCD6-41B8-9760-036A72C6B4FC}"/>
              </a:ext>
            </a:extLst>
          </p:cNvPr>
          <p:cNvSpPr>
            <a:spLocks noGrp="1"/>
          </p:cNvSpPr>
          <p:nvPr>
            <p:ph type="body" orient="vert" idx="1"/>
          </p:nvPr>
        </p:nvSpPr>
        <p:spPr>
          <a:xfrm>
            <a:off x="735172" y="402652"/>
            <a:ext cx="6783626" cy="64091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5501EF-E8CC-4D87-92F3-F7D3B0DE1F4A}"/>
              </a:ext>
            </a:extLst>
          </p:cNvPr>
          <p:cNvSpPr>
            <a:spLocks noGrp="1"/>
          </p:cNvSpPr>
          <p:nvPr>
            <p:ph type="dt" sz="half" idx="10"/>
          </p:nvPr>
        </p:nvSpPr>
        <p:spPr/>
        <p:txBody>
          <a:bodyPr/>
          <a:lstStyle/>
          <a:p>
            <a:fld id="{BD329496-D0EA-4127-BE30-5993768A1D13}" type="datetimeFigureOut">
              <a:rPr lang="en-IN" smtClean="0">
                <a:solidFill>
                  <a:prstClr val="black">
                    <a:tint val="75000"/>
                  </a:prstClr>
                </a:solidFill>
              </a:rPr>
              <a:pPr/>
              <a:t>22-04-2024</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id="{D0F2AD62-DB02-4079-A51A-85950C7D4FD7}"/>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id="{318C6D5B-02DD-43C8-AF0A-FA48A9E8A704}"/>
              </a:ext>
            </a:extLst>
          </p:cNvPr>
          <p:cNvSpPr>
            <a:spLocks noGrp="1"/>
          </p:cNvSpPr>
          <p:nvPr>
            <p:ph type="sldNum" sz="quarter" idx="12"/>
          </p:nvPr>
        </p:nvSpPr>
        <p:spPr/>
        <p:txBody>
          <a:bodyPr/>
          <a:lstStyle/>
          <a:p>
            <a:fld id="{945A2102-71ED-486C-A025-ACA9C057AD2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997865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19" name="Date Placeholder 3"/>
          <p:cNvSpPr>
            <a:spLocks noGrp="1"/>
          </p:cNvSpPr>
          <p:nvPr>
            <p:ph type="dt" sz="half" idx="2"/>
            <p:custDataLst>
              <p:tags r:id="rId1"/>
            </p:custDataLst>
          </p:nvPr>
        </p:nvSpPr>
        <p:spPr bwMode="auto">
          <a:xfrm>
            <a:off x="1600314" y="7205165"/>
            <a:ext cx="65" cy="294354"/>
          </a:xfrm>
          <a:prstGeom prst="rect">
            <a:avLst/>
          </a:prstGeom>
          <a:noFill/>
          <a:ln w="9525">
            <a:noFill/>
            <a:miter lim="800000"/>
            <a:headEnd/>
            <a:tailEnd/>
          </a:ln>
        </p:spPr>
        <p:txBody>
          <a:bodyPr vert="horz" wrap="none" lIns="0" tIns="45709" rIns="0" bIns="45709" numCol="1" rtlCol="0" anchor="ctr" anchorCtr="0" compatLnSpc="1">
            <a:prstTxWarp prst="textNoShape">
              <a:avLst/>
            </a:prstTxWarp>
            <a:spAutoFit/>
          </a:bodyPr>
          <a:lstStyle>
            <a:lvl1pPr>
              <a:defRPr lang="en-US" sz="1287" smtClean="0">
                <a:solidFill>
                  <a:schemeClr val="tx1">
                    <a:tint val="75000"/>
                  </a:schemeClr>
                </a:solidFill>
              </a:defRPr>
            </a:lvl1pPr>
          </a:lstStyle>
          <a:p>
            <a:pPr>
              <a:lnSpc>
                <a:spcPct val="102000"/>
              </a:lnSpc>
              <a:tabLst>
                <a:tab pos="6167984" algn="l"/>
              </a:tabLst>
            </a:pPr>
            <a:endParaRPr lang="en-IN" dirty="0">
              <a:solidFill>
                <a:srgbClr val="091D5D">
                  <a:tint val="75000"/>
                </a:srgbClr>
              </a:solidFill>
            </a:endParaRPr>
          </a:p>
        </p:txBody>
      </p:sp>
      <p:sp>
        <p:nvSpPr>
          <p:cNvPr id="20" name="Slide Number Placeholder 5"/>
          <p:cNvSpPr>
            <a:spLocks noGrp="1"/>
          </p:cNvSpPr>
          <p:nvPr>
            <p:ph type="sldNum" sz="quarter" idx="4"/>
            <p:custDataLst>
              <p:tags r:id="rId2"/>
            </p:custDataLst>
          </p:nvPr>
        </p:nvSpPr>
        <p:spPr>
          <a:xfrm>
            <a:off x="8636977" y="7209201"/>
            <a:ext cx="2056424" cy="289842"/>
          </a:xfrm>
          <a:prstGeom prst="rect">
            <a:avLst/>
          </a:prstGeom>
        </p:spPr>
        <p:txBody>
          <a:bodyPr vert="horz" lIns="91420" tIns="45709" rIns="91420" bIns="45709" rtlCol="0" anchor="ctr"/>
          <a:lstStyle>
            <a:lvl1pPr algn="r">
              <a:defRPr sz="1287">
                <a:solidFill>
                  <a:schemeClr val="tx1">
                    <a:tint val="75000"/>
                  </a:schemeClr>
                </a:solidFill>
              </a:defRPr>
            </a:lvl1pPr>
          </a:lstStyle>
          <a:p>
            <a:fld id="{B6F15528-21DE-4FAA-801E-634DDDAF4B2B}" type="slidenum">
              <a:rPr lang="en-US" smtClean="0">
                <a:solidFill>
                  <a:srgbClr val="091D5D">
                    <a:tint val="75000"/>
                  </a:srgbClr>
                </a:solidFill>
              </a:rPr>
              <a:pPr/>
              <a:t>‹#›</a:t>
            </a:fld>
            <a:endParaRPr lang="en-US" dirty="0">
              <a:solidFill>
                <a:srgbClr val="091D5D">
                  <a:tint val="75000"/>
                </a:srgbClr>
              </a:solidFill>
            </a:endParaRPr>
          </a:p>
        </p:txBody>
      </p:sp>
      <p:sp>
        <p:nvSpPr>
          <p:cNvPr id="21" name="Text Placeholder 12"/>
          <p:cNvSpPr>
            <a:spLocks noGrp="1"/>
          </p:cNvSpPr>
          <p:nvPr>
            <p:ph type="body" sz="quarter" idx="14" hasCustomPrompt="1"/>
          </p:nvPr>
        </p:nvSpPr>
        <p:spPr>
          <a:xfrm>
            <a:off x="248000" y="7217063"/>
            <a:ext cx="420267" cy="270565"/>
          </a:xfrm>
        </p:spPr>
        <p:txBody>
          <a:bodyPr vert="horz" wrap="none" lIns="91420" tIns="45709" rIns="91420" bIns="45709" rtlCol="0" anchor="ctr">
            <a:spAutoFit/>
          </a:bodyPr>
          <a:lstStyle>
            <a:lvl1pPr marL="0" indent="0" algn="ctr">
              <a:buNone/>
              <a:defRPr lang="en-US" sz="1287" kern="1200" dirty="0">
                <a:solidFill>
                  <a:schemeClr val="tx1">
                    <a:tint val="75000"/>
                  </a:schemeClr>
                </a:solidFill>
                <a:latin typeface="Verdana" pitchFamily="-109" charset="0"/>
                <a:cs typeface="+mn-cs"/>
              </a:defRPr>
            </a:lvl1pPr>
          </a:lstStyle>
          <a:p>
            <a:pPr lvl="0">
              <a:spcAft>
                <a:spcPct val="0"/>
              </a:spcAft>
            </a:pPr>
            <a:r>
              <a:rPr lang="en-US" dirty="0"/>
              <a:t>RU</a:t>
            </a:r>
          </a:p>
        </p:txBody>
      </p:sp>
      <p:sp>
        <p:nvSpPr>
          <p:cNvPr id="22" name="Text Placeholder 12"/>
          <p:cNvSpPr>
            <a:spLocks noGrp="1"/>
          </p:cNvSpPr>
          <p:nvPr>
            <p:ph type="body" sz="quarter" idx="15" hasCustomPrompt="1"/>
          </p:nvPr>
        </p:nvSpPr>
        <p:spPr>
          <a:xfrm>
            <a:off x="2515532" y="7217059"/>
            <a:ext cx="401031" cy="270565"/>
          </a:xfrm>
        </p:spPr>
        <p:txBody>
          <a:bodyPr vert="horz" wrap="none" lIns="91420" tIns="45709" rIns="91420" bIns="45709" rtlCol="0" anchor="ctr">
            <a:spAutoFit/>
          </a:bodyPr>
          <a:lstStyle>
            <a:lvl1pPr marL="0" indent="0" algn="l">
              <a:buNone/>
              <a:defRPr lang="en-US" sz="1287" kern="1200" dirty="0">
                <a:solidFill>
                  <a:schemeClr val="tx1">
                    <a:tint val="75000"/>
                  </a:schemeClr>
                </a:solidFill>
                <a:latin typeface="Verdana" pitchFamily="-109" charset="0"/>
                <a:cs typeface="+mn-cs"/>
              </a:defRPr>
            </a:lvl1pPr>
          </a:lstStyle>
          <a:p>
            <a:pPr lvl="0">
              <a:spcAft>
                <a:spcPct val="0"/>
              </a:spcAft>
            </a:pPr>
            <a:r>
              <a:rPr lang="en-US" dirty="0"/>
              <a:t>V1</a:t>
            </a:r>
          </a:p>
        </p:txBody>
      </p:sp>
      <p:sp>
        <p:nvSpPr>
          <p:cNvPr id="23" name="TextBox 22"/>
          <p:cNvSpPr txBox="1"/>
          <p:nvPr userDrawn="1"/>
        </p:nvSpPr>
        <p:spPr>
          <a:xfrm>
            <a:off x="685152" y="7196744"/>
            <a:ext cx="267204" cy="311213"/>
          </a:xfrm>
          <a:prstGeom prst="rect">
            <a:avLst/>
          </a:prstGeom>
          <a:noFill/>
          <a:ln w="9525">
            <a:noFill/>
            <a:miter lim="800000"/>
            <a:headEnd/>
            <a:tailEnd/>
          </a:ln>
        </p:spPr>
        <p:txBody>
          <a:bodyPr vert="horz" wrap="none" lIns="106910" tIns="53454" rIns="106910" bIns="53454" numCol="1" rtlCol="0" anchor="ctr" anchorCtr="0" compatLnSpc="1">
            <a:prstTxWarp prst="textNoShape">
              <a:avLst/>
            </a:prstTxWarp>
            <a:spAutoFit/>
          </a:bodyPr>
          <a:lstStyle>
            <a:lvl1pPr marL="0" lvl="0" indent="0" algn="l" eaLnBrk="1" hangingPunct="1">
              <a:lnSpc>
                <a:spcPct val="102000"/>
              </a:lnSpc>
              <a:spcAft>
                <a:spcPct val="37000"/>
              </a:spcAft>
              <a:buNone/>
              <a:tabLst>
                <a:tab pos="5275517" algn="l"/>
              </a:tabLst>
              <a:defRPr sz="1108">
                <a:solidFill>
                  <a:schemeClr val="tx1">
                    <a:tint val="75000"/>
                  </a:schemeClr>
                </a:solidFill>
              </a:defRPr>
            </a:lvl1pPr>
            <a:lvl2pPr marL="353167" indent="-175851" algn="l" eaLnBrk="1" hangingPunct="1">
              <a:lnSpc>
                <a:spcPct val="94000"/>
              </a:lnSpc>
              <a:spcAft>
                <a:spcPct val="36000"/>
              </a:spcAft>
              <a:buChar char="–"/>
              <a:tabLst>
                <a:tab pos="5275517" algn="l"/>
              </a:tabLst>
              <a:defRPr sz="1292">
                <a:solidFill>
                  <a:srgbClr val="FF3300"/>
                </a:solidFill>
                <a:latin typeface="Arial" pitchFamily="34" charset="0"/>
                <a:cs typeface="Arial" pitchFamily="34" charset="0"/>
              </a:defRPr>
            </a:lvl2pPr>
            <a:lvl3pPr marL="530482" indent="-175851" algn="l" eaLnBrk="1" hangingPunct="1">
              <a:lnSpc>
                <a:spcPct val="95000"/>
              </a:lnSpc>
              <a:spcAft>
                <a:spcPct val="30000"/>
              </a:spcAft>
              <a:buChar char="–"/>
              <a:tabLst>
                <a:tab pos="5275517" algn="l"/>
              </a:tabLst>
              <a:defRPr sz="1292">
                <a:solidFill>
                  <a:srgbClr val="FF3300"/>
                </a:solidFill>
                <a:latin typeface="Arial" pitchFamily="34" charset="0"/>
                <a:cs typeface="Arial" pitchFamily="34" charset="0"/>
              </a:defRPr>
            </a:lvl3pPr>
            <a:lvl4pPr marL="712195" indent="-180247" algn="l" eaLnBrk="1" hangingPunct="1">
              <a:lnSpc>
                <a:spcPct val="97000"/>
              </a:lnSpc>
              <a:spcAft>
                <a:spcPct val="28000"/>
              </a:spcAft>
              <a:buChar char="–"/>
              <a:tabLst>
                <a:tab pos="5275517" algn="l"/>
              </a:tabLst>
              <a:defRPr sz="1292">
                <a:solidFill>
                  <a:srgbClr val="FF3300"/>
                </a:solidFill>
                <a:latin typeface="Arial" pitchFamily="34" charset="0"/>
                <a:cs typeface="Arial" pitchFamily="34" charset="0"/>
              </a:defRPr>
            </a:lvl4pPr>
            <a:lvl5pPr marL="886580" indent="-172920" algn="l" eaLnBrk="1" hangingPunct="1">
              <a:buSzPct val="100000"/>
              <a:buFont typeface="Arial" charset="0"/>
              <a:buChar char="–"/>
              <a:tabLst>
                <a:tab pos="5275517" algn="l"/>
              </a:tabLst>
              <a:defRPr sz="1846">
                <a:latin typeface="+mn-lt"/>
              </a:defRPr>
            </a:lvl5pPr>
            <a:lvl6pPr marL="1308622" indent="-172920" fontAlgn="base">
              <a:spcBef>
                <a:spcPct val="0"/>
              </a:spcBef>
              <a:spcAft>
                <a:spcPct val="0"/>
              </a:spcAft>
              <a:buSzPct val="100000"/>
              <a:buFont typeface="Arial" charset="0"/>
              <a:buChar char="–"/>
              <a:tabLst>
                <a:tab pos="5275517" algn="l"/>
              </a:tabLst>
              <a:defRPr>
                <a:latin typeface="+mn-lt"/>
              </a:defRPr>
            </a:lvl6pPr>
            <a:lvl7pPr marL="1730663" indent="-172920" fontAlgn="base">
              <a:spcBef>
                <a:spcPct val="0"/>
              </a:spcBef>
              <a:spcAft>
                <a:spcPct val="0"/>
              </a:spcAft>
              <a:buSzPct val="100000"/>
              <a:buFont typeface="Arial" charset="0"/>
              <a:buChar char="–"/>
              <a:tabLst>
                <a:tab pos="5275517" algn="l"/>
              </a:tabLst>
              <a:defRPr>
                <a:latin typeface="+mn-lt"/>
              </a:defRPr>
            </a:lvl7pPr>
            <a:lvl8pPr marL="2152704" indent="-172920" fontAlgn="base">
              <a:spcBef>
                <a:spcPct val="0"/>
              </a:spcBef>
              <a:spcAft>
                <a:spcPct val="0"/>
              </a:spcAft>
              <a:buSzPct val="100000"/>
              <a:buFont typeface="Arial" charset="0"/>
              <a:buChar char="–"/>
              <a:tabLst>
                <a:tab pos="5275517" algn="l"/>
              </a:tabLst>
              <a:defRPr>
                <a:latin typeface="+mn-lt"/>
              </a:defRPr>
            </a:lvl8pPr>
            <a:lvl9pPr marL="2574746" indent="-172920" fontAlgn="base">
              <a:spcBef>
                <a:spcPct val="0"/>
              </a:spcBef>
              <a:spcAft>
                <a:spcPct val="0"/>
              </a:spcAft>
              <a:buSzPct val="100000"/>
              <a:buFont typeface="Arial" charset="0"/>
              <a:buChar char="–"/>
              <a:tabLst>
                <a:tab pos="5275517" algn="l"/>
              </a:tabLst>
              <a:defRPr>
                <a:latin typeface="+mn-lt"/>
              </a:defRPr>
            </a:lvl9pPr>
          </a:lstStyle>
          <a:p>
            <a:pPr rtl="0"/>
            <a:r>
              <a:rPr lang="en-US" sz="1295" kern="1200" dirty="0">
                <a:solidFill>
                  <a:srgbClr val="091D5D">
                    <a:tint val="75000"/>
                  </a:srgbClr>
                </a:solidFill>
                <a:latin typeface="Calibri"/>
              </a:rPr>
              <a:t>-</a:t>
            </a:r>
          </a:p>
        </p:txBody>
      </p:sp>
      <p:sp>
        <p:nvSpPr>
          <p:cNvPr id="24" name="TextBox 23"/>
          <p:cNvSpPr txBox="1"/>
          <p:nvPr userDrawn="1"/>
        </p:nvSpPr>
        <p:spPr>
          <a:xfrm>
            <a:off x="2224594" y="7196744"/>
            <a:ext cx="267204" cy="311213"/>
          </a:xfrm>
          <a:prstGeom prst="rect">
            <a:avLst/>
          </a:prstGeom>
          <a:noFill/>
          <a:ln w="9525">
            <a:noFill/>
            <a:miter lim="800000"/>
            <a:headEnd/>
            <a:tailEnd/>
          </a:ln>
        </p:spPr>
        <p:txBody>
          <a:bodyPr vert="horz" wrap="none" lIns="106910" tIns="53454" rIns="106910" bIns="53454" numCol="1" rtlCol="0" anchor="ctr" anchorCtr="0" compatLnSpc="1">
            <a:prstTxWarp prst="textNoShape">
              <a:avLst/>
            </a:prstTxWarp>
            <a:spAutoFit/>
          </a:bodyPr>
          <a:lstStyle>
            <a:lvl1pPr marL="0" lvl="0" indent="0" algn="l" eaLnBrk="1" hangingPunct="1">
              <a:lnSpc>
                <a:spcPct val="102000"/>
              </a:lnSpc>
              <a:spcAft>
                <a:spcPct val="37000"/>
              </a:spcAft>
              <a:buNone/>
              <a:tabLst>
                <a:tab pos="5275517" algn="l"/>
              </a:tabLst>
              <a:defRPr sz="1108">
                <a:solidFill>
                  <a:schemeClr val="tx1">
                    <a:tint val="75000"/>
                  </a:schemeClr>
                </a:solidFill>
              </a:defRPr>
            </a:lvl1pPr>
            <a:lvl2pPr marL="353167" indent="-175851" algn="l" eaLnBrk="1" hangingPunct="1">
              <a:lnSpc>
                <a:spcPct val="94000"/>
              </a:lnSpc>
              <a:spcAft>
                <a:spcPct val="36000"/>
              </a:spcAft>
              <a:buChar char="–"/>
              <a:tabLst>
                <a:tab pos="5275517" algn="l"/>
              </a:tabLst>
              <a:defRPr sz="1292">
                <a:solidFill>
                  <a:srgbClr val="FF3300"/>
                </a:solidFill>
                <a:latin typeface="Arial" pitchFamily="34" charset="0"/>
                <a:cs typeface="Arial" pitchFamily="34" charset="0"/>
              </a:defRPr>
            </a:lvl2pPr>
            <a:lvl3pPr marL="530482" indent="-175851" algn="l" eaLnBrk="1" hangingPunct="1">
              <a:lnSpc>
                <a:spcPct val="95000"/>
              </a:lnSpc>
              <a:spcAft>
                <a:spcPct val="30000"/>
              </a:spcAft>
              <a:buChar char="–"/>
              <a:tabLst>
                <a:tab pos="5275517" algn="l"/>
              </a:tabLst>
              <a:defRPr sz="1292">
                <a:solidFill>
                  <a:srgbClr val="FF3300"/>
                </a:solidFill>
                <a:latin typeface="Arial" pitchFamily="34" charset="0"/>
                <a:cs typeface="Arial" pitchFamily="34" charset="0"/>
              </a:defRPr>
            </a:lvl3pPr>
            <a:lvl4pPr marL="712195" indent="-180247" algn="l" eaLnBrk="1" hangingPunct="1">
              <a:lnSpc>
                <a:spcPct val="97000"/>
              </a:lnSpc>
              <a:spcAft>
                <a:spcPct val="28000"/>
              </a:spcAft>
              <a:buChar char="–"/>
              <a:tabLst>
                <a:tab pos="5275517" algn="l"/>
              </a:tabLst>
              <a:defRPr sz="1292">
                <a:solidFill>
                  <a:srgbClr val="FF3300"/>
                </a:solidFill>
                <a:latin typeface="Arial" pitchFamily="34" charset="0"/>
                <a:cs typeface="Arial" pitchFamily="34" charset="0"/>
              </a:defRPr>
            </a:lvl4pPr>
            <a:lvl5pPr marL="886580" indent="-172920" algn="l" eaLnBrk="1" hangingPunct="1">
              <a:buSzPct val="100000"/>
              <a:buFont typeface="Arial" charset="0"/>
              <a:buChar char="–"/>
              <a:tabLst>
                <a:tab pos="5275517" algn="l"/>
              </a:tabLst>
              <a:defRPr sz="1846">
                <a:latin typeface="+mn-lt"/>
              </a:defRPr>
            </a:lvl5pPr>
            <a:lvl6pPr marL="1308622" indent="-172920" fontAlgn="base">
              <a:spcBef>
                <a:spcPct val="0"/>
              </a:spcBef>
              <a:spcAft>
                <a:spcPct val="0"/>
              </a:spcAft>
              <a:buSzPct val="100000"/>
              <a:buFont typeface="Arial" charset="0"/>
              <a:buChar char="–"/>
              <a:tabLst>
                <a:tab pos="5275517" algn="l"/>
              </a:tabLst>
              <a:defRPr>
                <a:latin typeface="+mn-lt"/>
              </a:defRPr>
            </a:lvl6pPr>
            <a:lvl7pPr marL="1730663" indent="-172920" fontAlgn="base">
              <a:spcBef>
                <a:spcPct val="0"/>
              </a:spcBef>
              <a:spcAft>
                <a:spcPct val="0"/>
              </a:spcAft>
              <a:buSzPct val="100000"/>
              <a:buFont typeface="Arial" charset="0"/>
              <a:buChar char="–"/>
              <a:tabLst>
                <a:tab pos="5275517" algn="l"/>
              </a:tabLst>
              <a:defRPr>
                <a:latin typeface="+mn-lt"/>
              </a:defRPr>
            </a:lvl7pPr>
            <a:lvl8pPr marL="2152704" indent="-172920" fontAlgn="base">
              <a:spcBef>
                <a:spcPct val="0"/>
              </a:spcBef>
              <a:spcAft>
                <a:spcPct val="0"/>
              </a:spcAft>
              <a:buSzPct val="100000"/>
              <a:buFont typeface="Arial" charset="0"/>
              <a:buChar char="–"/>
              <a:tabLst>
                <a:tab pos="5275517" algn="l"/>
              </a:tabLst>
              <a:defRPr>
                <a:latin typeface="+mn-lt"/>
              </a:defRPr>
            </a:lvl8pPr>
            <a:lvl9pPr marL="2574746" indent="-172920" fontAlgn="base">
              <a:spcBef>
                <a:spcPct val="0"/>
              </a:spcBef>
              <a:spcAft>
                <a:spcPct val="0"/>
              </a:spcAft>
              <a:buSzPct val="100000"/>
              <a:buFont typeface="Arial" charset="0"/>
              <a:buChar char="–"/>
              <a:tabLst>
                <a:tab pos="5275517" algn="l"/>
              </a:tabLst>
              <a:defRPr>
                <a:latin typeface="+mn-lt"/>
              </a:defRPr>
            </a:lvl9pPr>
          </a:lstStyle>
          <a:p>
            <a:pPr rtl="0"/>
            <a:r>
              <a:rPr lang="en-US" sz="1295" kern="1200" dirty="0">
                <a:solidFill>
                  <a:srgbClr val="091D5D">
                    <a:tint val="75000"/>
                  </a:srgbClr>
                </a:solidFill>
                <a:latin typeface="Calibri"/>
              </a:rPr>
              <a:t>-</a:t>
            </a:r>
          </a:p>
        </p:txBody>
      </p:sp>
      <p:sp>
        <p:nvSpPr>
          <p:cNvPr id="25" name="Text Placeholder 12"/>
          <p:cNvSpPr>
            <a:spLocks noGrp="1"/>
          </p:cNvSpPr>
          <p:nvPr>
            <p:ph type="body" sz="quarter" idx="16" hasCustomPrompt="1"/>
          </p:nvPr>
        </p:nvSpPr>
        <p:spPr>
          <a:xfrm>
            <a:off x="4859253" y="7217063"/>
            <a:ext cx="974906" cy="270565"/>
          </a:xfrm>
        </p:spPr>
        <p:txBody>
          <a:bodyPr vert="horz" wrap="none" lIns="91420" tIns="45709" rIns="91420" bIns="45709" rtlCol="0" anchor="ctr">
            <a:spAutoFit/>
          </a:bodyPr>
          <a:lstStyle>
            <a:lvl1pPr marL="0" indent="0" algn="ctr">
              <a:buNone/>
              <a:defRPr lang="en-US" sz="1287" kern="1200" dirty="0">
                <a:solidFill>
                  <a:schemeClr val="tx1">
                    <a:tint val="75000"/>
                  </a:schemeClr>
                </a:solidFill>
                <a:latin typeface="Verdana" pitchFamily="-109" charset="0"/>
                <a:cs typeface="+mn-cs"/>
              </a:defRPr>
            </a:lvl1pPr>
          </a:lstStyle>
          <a:p>
            <a:pPr lvl="0">
              <a:spcAft>
                <a:spcPct val="0"/>
              </a:spcAft>
            </a:pPr>
            <a:r>
              <a:rPr lang="en-US" dirty="0"/>
              <a:t>Presenter</a:t>
            </a:r>
          </a:p>
        </p:txBody>
      </p:sp>
    </p:spTree>
    <p:extLst>
      <p:ext uri="{BB962C8B-B14F-4D97-AF65-F5344CB8AC3E}">
        <p14:creationId xmlns:p14="http://schemas.microsoft.com/office/powerpoint/2010/main" val="7978321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892337" y="380496"/>
            <a:ext cx="4908725" cy="391159"/>
          </a:xfrm>
          <a:prstGeom prst="rect">
            <a:avLst/>
          </a:prstGeom>
        </p:spPr>
        <p:txBody>
          <a:bodyPr wrap="square" lIns="0" tIns="0" rIns="0" bIns="0">
            <a:spAutoFit/>
          </a:bodyPr>
          <a:lstStyle>
            <a:lvl1pPr>
              <a:defRPr sz="2400" b="0" i="0">
                <a:solidFill>
                  <a:schemeClr val="tx1"/>
                </a:solidFill>
                <a:latin typeface="Arial Black"/>
                <a:cs typeface="Arial Black"/>
              </a:defRPr>
            </a:lvl1pPr>
          </a:lstStyle>
          <a:p>
            <a:endParaRPr/>
          </a:p>
        </p:txBody>
      </p:sp>
      <p:sp>
        <p:nvSpPr>
          <p:cNvPr id="3" name="Holder 3"/>
          <p:cNvSpPr>
            <a:spLocks noGrp="1"/>
          </p:cNvSpPr>
          <p:nvPr>
            <p:ph type="body" idx="1"/>
          </p:nvPr>
        </p:nvSpPr>
        <p:spPr>
          <a:xfrm>
            <a:off x="4281740" y="1335798"/>
            <a:ext cx="6015355" cy="4850765"/>
          </a:xfrm>
          <a:prstGeom prst="rect">
            <a:avLst/>
          </a:prstGeom>
        </p:spPr>
        <p:txBody>
          <a:bodyPr wrap="square" lIns="0" tIns="0" rIns="0" bIns="0">
            <a:spAutoFit/>
          </a:bodyPr>
          <a:lstStyle>
            <a:lvl1pPr>
              <a:defRPr sz="145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22/04/2024</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2D8D98-29C0-4079-B1D6-6B4AE844D645}"/>
              </a:ext>
            </a:extLst>
          </p:cNvPr>
          <p:cNvSpPr>
            <a:spLocks noGrp="1"/>
          </p:cNvSpPr>
          <p:nvPr>
            <p:ph type="title"/>
          </p:nvPr>
        </p:nvSpPr>
        <p:spPr>
          <a:xfrm>
            <a:off x="735171" y="402655"/>
            <a:ext cx="9223058" cy="1461801"/>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A641538-C198-4E5B-9024-087BBB136836}"/>
              </a:ext>
            </a:extLst>
          </p:cNvPr>
          <p:cNvSpPr>
            <a:spLocks noGrp="1"/>
          </p:cNvSpPr>
          <p:nvPr>
            <p:ph type="body" idx="1"/>
          </p:nvPr>
        </p:nvSpPr>
        <p:spPr>
          <a:xfrm>
            <a:off x="735171" y="2013259"/>
            <a:ext cx="9223058" cy="47985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31C623E-2DBE-4791-90C7-07521A3E741C}"/>
              </a:ext>
            </a:extLst>
          </p:cNvPr>
          <p:cNvSpPr>
            <a:spLocks noGrp="1"/>
          </p:cNvSpPr>
          <p:nvPr>
            <p:ph type="dt" sz="half" idx="2"/>
          </p:nvPr>
        </p:nvSpPr>
        <p:spPr>
          <a:xfrm>
            <a:off x="735171" y="7009644"/>
            <a:ext cx="2406015" cy="402652"/>
          </a:xfrm>
          <a:prstGeom prst="rect">
            <a:avLst/>
          </a:prstGeom>
        </p:spPr>
        <p:txBody>
          <a:bodyPr vert="horz" lIns="91440" tIns="45720" rIns="91440" bIns="45720" rtlCol="0" anchor="ctr"/>
          <a:lstStyle>
            <a:lvl1pPr algn="l">
              <a:defRPr sz="1053">
                <a:solidFill>
                  <a:schemeClr val="tx1">
                    <a:tint val="75000"/>
                  </a:schemeClr>
                </a:solidFill>
              </a:defRPr>
            </a:lvl1pPr>
          </a:lstStyle>
          <a:p>
            <a:pPr rtl="0"/>
            <a:fld id="{BD329496-D0EA-4127-BE30-5993768A1D13}" type="datetimeFigureOut">
              <a:rPr lang="en-IN" kern="1200" smtClean="0">
                <a:solidFill>
                  <a:prstClr val="black">
                    <a:tint val="75000"/>
                  </a:prstClr>
                </a:solidFill>
                <a:latin typeface="Calibri"/>
              </a:rPr>
              <a:pPr rtl="0"/>
              <a:t>22-04-2024</a:t>
            </a:fld>
            <a:endParaRPr lang="en-IN" kern="1200">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75CFE01F-43D5-4880-A5F0-39A5CDFCE04D}"/>
              </a:ext>
            </a:extLst>
          </p:cNvPr>
          <p:cNvSpPr>
            <a:spLocks noGrp="1"/>
          </p:cNvSpPr>
          <p:nvPr>
            <p:ph type="ftr" sz="quarter" idx="3"/>
          </p:nvPr>
        </p:nvSpPr>
        <p:spPr>
          <a:xfrm>
            <a:off x="3542189" y="7009644"/>
            <a:ext cx="3609023" cy="402652"/>
          </a:xfrm>
          <a:prstGeom prst="rect">
            <a:avLst/>
          </a:prstGeom>
        </p:spPr>
        <p:txBody>
          <a:bodyPr vert="horz" lIns="91440" tIns="45720" rIns="91440" bIns="45720" rtlCol="0" anchor="ctr"/>
          <a:lstStyle>
            <a:lvl1pPr algn="ctr">
              <a:defRPr sz="1053">
                <a:solidFill>
                  <a:schemeClr val="tx1">
                    <a:tint val="75000"/>
                  </a:schemeClr>
                </a:solidFill>
              </a:defRPr>
            </a:lvl1pPr>
          </a:lstStyle>
          <a:p>
            <a:pPr rtl="0"/>
            <a:endParaRPr lang="en-IN" kern="1200">
              <a:solidFill>
                <a:prstClr val="black">
                  <a:tint val="75000"/>
                </a:prstClr>
              </a:solidFill>
              <a:latin typeface="Calibri"/>
            </a:endParaRPr>
          </a:p>
        </p:txBody>
      </p:sp>
      <p:sp>
        <p:nvSpPr>
          <p:cNvPr id="6" name="Slide Number Placeholder 5">
            <a:extLst>
              <a:ext uri="{FF2B5EF4-FFF2-40B4-BE49-F238E27FC236}">
                <a16:creationId xmlns:a16="http://schemas.microsoft.com/office/drawing/2014/main" id="{5D130C03-63F3-4DBF-8D48-2DCEA7D7F34C}"/>
              </a:ext>
            </a:extLst>
          </p:cNvPr>
          <p:cNvSpPr>
            <a:spLocks noGrp="1"/>
          </p:cNvSpPr>
          <p:nvPr>
            <p:ph type="sldNum" sz="quarter" idx="4"/>
          </p:nvPr>
        </p:nvSpPr>
        <p:spPr>
          <a:xfrm>
            <a:off x="7552214" y="7009644"/>
            <a:ext cx="2406015" cy="402652"/>
          </a:xfrm>
          <a:prstGeom prst="rect">
            <a:avLst/>
          </a:prstGeom>
        </p:spPr>
        <p:txBody>
          <a:bodyPr vert="horz" lIns="91440" tIns="45720" rIns="91440" bIns="45720" rtlCol="0" anchor="ctr"/>
          <a:lstStyle>
            <a:lvl1pPr algn="r">
              <a:defRPr sz="1053">
                <a:solidFill>
                  <a:schemeClr val="tx1">
                    <a:tint val="75000"/>
                  </a:schemeClr>
                </a:solidFill>
              </a:defRPr>
            </a:lvl1pPr>
          </a:lstStyle>
          <a:p>
            <a:pPr rtl="0"/>
            <a:fld id="{945A2102-71ED-486C-A025-ACA9C057AD20}" type="slidenum">
              <a:rPr lang="en-IN" kern="1200" smtClean="0">
                <a:solidFill>
                  <a:prstClr val="black">
                    <a:tint val="75000"/>
                  </a:prstClr>
                </a:solidFill>
                <a:latin typeface="Calibri"/>
              </a:rPr>
              <a:pPr rtl="0"/>
              <a:t>‹#›</a:t>
            </a:fld>
            <a:endParaRPr lang="en-IN" kern="1200">
              <a:solidFill>
                <a:prstClr val="black">
                  <a:tint val="75000"/>
                </a:prstClr>
              </a:solidFill>
              <a:latin typeface="Calibri"/>
            </a:endParaRPr>
          </a:p>
        </p:txBody>
      </p:sp>
    </p:spTree>
    <p:extLst>
      <p:ext uri="{BB962C8B-B14F-4D97-AF65-F5344CB8AC3E}">
        <p14:creationId xmlns:p14="http://schemas.microsoft.com/office/powerpoint/2010/main" val="24020146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802020" rtl="0" eaLnBrk="1" latinLnBrk="0" hangingPunct="1">
        <a:lnSpc>
          <a:spcPct val="90000"/>
        </a:lnSpc>
        <a:spcBef>
          <a:spcPct val="0"/>
        </a:spcBef>
        <a:buNone/>
        <a:defRPr sz="3859" kern="1200">
          <a:solidFill>
            <a:schemeClr val="tx1"/>
          </a:solidFill>
          <a:latin typeface="+mj-lt"/>
          <a:ea typeface="+mj-ea"/>
          <a:cs typeface="+mj-cs"/>
        </a:defRPr>
      </a:lvl1pPr>
    </p:titleStyle>
    <p:bodyStyle>
      <a:lvl1pPr marL="200505" indent="-200505" algn="l" defTabSz="802020" rtl="0" eaLnBrk="1" latinLnBrk="0" hangingPunct="1">
        <a:lnSpc>
          <a:spcPct val="90000"/>
        </a:lnSpc>
        <a:spcBef>
          <a:spcPts val="877"/>
        </a:spcBef>
        <a:buFont typeface="Arial" panose="020B0604020202020204" pitchFamily="34" charset="0"/>
        <a:buChar char="•"/>
        <a:defRPr sz="2456" kern="1200">
          <a:solidFill>
            <a:schemeClr val="tx1"/>
          </a:solidFill>
          <a:latin typeface="+mn-lt"/>
          <a:ea typeface="+mn-ea"/>
          <a:cs typeface="+mn-cs"/>
        </a:defRPr>
      </a:lvl1pPr>
      <a:lvl2pPr marL="601515" indent="-200505" algn="l" defTabSz="802020" rtl="0" eaLnBrk="1" latinLnBrk="0" hangingPunct="1">
        <a:lnSpc>
          <a:spcPct val="90000"/>
        </a:lnSpc>
        <a:spcBef>
          <a:spcPts val="439"/>
        </a:spcBef>
        <a:buFont typeface="Arial" panose="020B0604020202020204" pitchFamily="34" charset="0"/>
        <a:buChar char="•"/>
        <a:defRPr sz="2105" kern="1200">
          <a:solidFill>
            <a:schemeClr val="tx1"/>
          </a:solidFill>
          <a:latin typeface="+mn-lt"/>
          <a:ea typeface="+mn-ea"/>
          <a:cs typeface="+mn-cs"/>
        </a:defRPr>
      </a:lvl2pPr>
      <a:lvl3pPr marL="1002525" indent="-200505" algn="l" defTabSz="802020" rtl="0" eaLnBrk="1" latinLnBrk="0" hangingPunct="1">
        <a:lnSpc>
          <a:spcPct val="90000"/>
        </a:lnSpc>
        <a:spcBef>
          <a:spcPts val="439"/>
        </a:spcBef>
        <a:buFont typeface="Arial" panose="020B0604020202020204" pitchFamily="34" charset="0"/>
        <a:buChar char="•"/>
        <a:defRPr sz="1754" kern="1200">
          <a:solidFill>
            <a:schemeClr val="tx1"/>
          </a:solidFill>
          <a:latin typeface="+mn-lt"/>
          <a:ea typeface="+mn-ea"/>
          <a:cs typeface="+mn-cs"/>
        </a:defRPr>
      </a:lvl3pPr>
      <a:lvl4pPr marL="1403535"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4pPr>
      <a:lvl5pPr marL="180454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5pPr>
      <a:lvl6pPr marL="220555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56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57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58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2020" rtl="0" eaLnBrk="1" latinLnBrk="0" hangingPunct="1">
        <a:defRPr sz="1579" kern="1200">
          <a:solidFill>
            <a:schemeClr val="tx1"/>
          </a:solidFill>
          <a:latin typeface="+mn-lt"/>
          <a:ea typeface="+mn-ea"/>
          <a:cs typeface="+mn-cs"/>
        </a:defRPr>
      </a:lvl1pPr>
      <a:lvl2pPr marL="401010" algn="l" defTabSz="802020" rtl="0" eaLnBrk="1" latinLnBrk="0" hangingPunct="1">
        <a:defRPr sz="1579" kern="1200">
          <a:solidFill>
            <a:schemeClr val="tx1"/>
          </a:solidFill>
          <a:latin typeface="+mn-lt"/>
          <a:ea typeface="+mn-ea"/>
          <a:cs typeface="+mn-cs"/>
        </a:defRPr>
      </a:lvl2pPr>
      <a:lvl3pPr marL="802020" algn="l" defTabSz="802020" rtl="0" eaLnBrk="1" latinLnBrk="0" hangingPunct="1">
        <a:defRPr sz="1579" kern="1200">
          <a:solidFill>
            <a:schemeClr val="tx1"/>
          </a:solidFill>
          <a:latin typeface="+mn-lt"/>
          <a:ea typeface="+mn-ea"/>
          <a:cs typeface="+mn-cs"/>
        </a:defRPr>
      </a:lvl3pPr>
      <a:lvl4pPr marL="1203030" algn="l" defTabSz="802020" rtl="0" eaLnBrk="1" latinLnBrk="0" hangingPunct="1">
        <a:defRPr sz="1579" kern="1200">
          <a:solidFill>
            <a:schemeClr val="tx1"/>
          </a:solidFill>
          <a:latin typeface="+mn-lt"/>
          <a:ea typeface="+mn-ea"/>
          <a:cs typeface="+mn-cs"/>
        </a:defRPr>
      </a:lvl4pPr>
      <a:lvl5pPr marL="1604040" algn="l" defTabSz="802020" rtl="0" eaLnBrk="1" latinLnBrk="0" hangingPunct="1">
        <a:defRPr sz="1579" kern="1200">
          <a:solidFill>
            <a:schemeClr val="tx1"/>
          </a:solidFill>
          <a:latin typeface="+mn-lt"/>
          <a:ea typeface="+mn-ea"/>
          <a:cs typeface="+mn-cs"/>
        </a:defRPr>
      </a:lvl5pPr>
      <a:lvl6pPr marL="2005051" algn="l" defTabSz="802020" rtl="0" eaLnBrk="1" latinLnBrk="0" hangingPunct="1">
        <a:defRPr sz="1579" kern="1200">
          <a:solidFill>
            <a:schemeClr val="tx1"/>
          </a:solidFill>
          <a:latin typeface="+mn-lt"/>
          <a:ea typeface="+mn-ea"/>
          <a:cs typeface="+mn-cs"/>
        </a:defRPr>
      </a:lvl6pPr>
      <a:lvl7pPr marL="2406061" algn="l" defTabSz="802020" rtl="0" eaLnBrk="1" latinLnBrk="0" hangingPunct="1">
        <a:defRPr sz="1579" kern="1200">
          <a:solidFill>
            <a:schemeClr val="tx1"/>
          </a:solidFill>
          <a:latin typeface="+mn-lt"/>
          <a:ea typeface="+mn-ea"/>
          <a:cs typeface="+mn-cs"/>
        </a:defRPr>
      </a:lvl7pPr>
      <a:lvl8pPr marL="2807071" algn="l" defTabSz="802020" rtl="0" eaLnBrk="1" latinLnBrk="0" hangingPunct="1">
        <a:defRPr sz="1579" kern="1200">
          <a:solidFill>
            <a:schemeClr val="tx1"/>
          </a:solidFill>
          <a:latin typeface="+mn-lt"/>
          <a:ea typeface="+mn-ea"/>
          <a:cs typeface="+mn-cs"/>
        </a:defRPr>
      </a:lvl8pPr>
      <a:lvl9pPr marL="3208081" algn="l" defTabSz="802020" rtl="0" eaLnBrk="1" latinLnBrk="0" hangingPunct="1">
        <a:defRPr sz="15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g"/><Relationship Id="rId3" Type="http://schemas.openxmlformats.org/officeDocument/2006/relationships/image" Target="../media/image9.jp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g"/><Relationship Id="rId10" Type="http://schemas.openxmlformats.org/officeDocument/2006/relationships/image" Target="../media/image16.png"/><Relationship Id="rId4" Type="http://schemas.openxmlformats.org/officeDocument/2006/relationships/image" Target="../media/image10.jpg"/><Relationship Id="rId9"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22.png"/><Relationship Id="rId7" Type="http://schemas.openxmlformats.org/officeDocument/2006/relationships/customXml" Target="../ink/ink2.xml"/><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128.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4.jpg"/><Relationship Id="rId7"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6.jpg"/><Relationship Id="rId5" Type="http://schemas.openxmlformats.org/officeDocument/2006/relationships/image" Target="../media/image15.jp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31.jpg"/><Relationship Id="rId4" Type="http://schemas.openxmlformats.org/officeDocument/2006/relationships/image" Target="../media/image30.emf"/></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package" Target="../embeddings/Microsoft_Excel_Worksheet.xlsx"/></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34.emf"/><Relationship Id="rId4" Type="http://schemas.openxmlformats.org/officeDocument/2006/relationships/package" Target="../embeddings/Microsoft_Excel_Worksheet1.xlsx"/></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image" Target="../media/image21.png"/><Relationship Id="rId4" Type="http://schemas.openxmlformats.org/officeDocument/2006/relationships/image" Target="../media/image41.emf"/></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vmlDrawing" Target="../drawings/vmlDrawing4.vml"/><Relationship Id="rId5" Type="http://schemas.openxmlformats.org/officeDocument/2006/relationships/image" Target="../media/image42.emf"/><Relationship Id="rId4" Type="http://schemas.openxmlformats.org/officeDocument/2006/relationships/package" Target="../embeddings/Microsoft_Excel_Worksheet3.xlsx"/></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21.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0692130" cy="7553959"/>
            <a:chOff x="0" y="0"/>
            <a:chExt cx="10692130" cy="7553959"/>
          </a:xfrm>
        </p:grpSpPr>
        <p:pic>
          <p:nvPicPr>
            <p:cNvPr id="3" name="object 3"/>
            <p:cNvPicPr/>
            <p:nvPr/>
          </p:nvPicPr>
          <p:blipFill>
            <a:blip r:embed="rId3" cstate="print"/>
            <a:stretch>
              <a:fillRect/>
            </a:stretch>
          </p:blipFill>
          <p:spPr>
            <a:xfrm>
              <a:off x="0" y="12"/>
              <a:ext cx="10692003" cy="7553642"/>
            </a:xfrm>
            <a:prstGeom prst="rect">
              <a:avLst/>
            </a:prstGeom>
          </p:spPr>
        </p:pic>
        <p:sp>
          <p:nvSpPr>
            <p:cNvPr id="4" name="object 4"/>
            <p:cNvSpPr/>
            <p:nvPr/>
          </p:nvSpPr>
          <p:spPr>
            <a:xfrm>
              <a:off x="457200" y="5136362"/>
              <a:ext cx="5163185" cy="2417445"/>
            </a:xfrm>
            <a:custGeom>
              <a:avLst/>
              <a:gdLst/>
              <a:ahLst/>
              <a:cxnLst/>
              <a:rect l="l" t="t" r="r" b="b"/>
              <a:pathLst>
                <a:path w="5163185" h="2417445">
                  <a:moveTo>
                    <a:pt x="5163121" y="0"/>
                  </a:moveTo>
                  <a:lnTo>
                    <a:pt x="0" y="0"/>
                  </a:lnTo>
                  <a:lnTo>
                    <a:pt x="0" y="2417292"/>
                  </a:lnTo>
                  <a:lnTo>
                    <a:pt x="5163121" y="2417292"/>
                  </a:lnTo>
                  <a:lnTo>
                    <a:pt x="5163121" y="0"/>
                  </a:lnTo>
                  <a:close/>
                </a:path>
              </a:pathLst>
            </a:custGeom>
            <a:solidFill>
              <a:srgbClr val="58AB40">
                <a:alpha val="83000"/>
              </a:srgbClr>
            </a:solidFill>
          </p:spPr>
          <p:txBody>
            <a:bodyPr wrap="square" lIns="0" tIns="0" rIns="0" bIns="0" rtlCol="0"/>
            <a:lstStyle/>
            <a:p>
              <a:endParaRPr sz="2000"/>
            </a:p>
          </p:txBody>
        </p:sp>
        <p:sp>
          <p:nvSpPr>
            <p:cNvPr id="5" name="object 5"/>
            <p:cNvSpPr/>
            <p:nvPr/>
          </p:nvSpPr>
          <p:spPr>
            <a:xfrm>
              <a:off x="457200" y="0"/>
              <a:ext cx="5163185" cy="153035"/>
            </a:xfrm>
            <a:custGeom>
              <a:avLst/>
              <a:gdLst/>
              <a:ahLst/>
              <a:cxnLst/>
              <a:rect l="l" t="t" r="r" b="b"/>
              <a:pathLst>
                <a:path w="5163185" h="153035">
                  <a:moveTo>
                    <a:pt x="0" y="152882"/>
                  </a:moveTo>
                  <a:lnTo>
                    <a:pt x="5163121" y="152882"/>
                  </a:lnTo>
                  <a:lnTo>
                    <a:pt x="5163121" y="0"/>
                  </a:lnTo>
                  <a:lnTo>
                    <a:pt x="0" y="0"/>
                  </a:lnTo>
                  <a:lnTo>
                    <a:pt x="0" y="152882"/>
                  </a:lnTo>
                  <a:close/>
                </a:path>
              </a:pathLst>
            </a:custGeom>
            <a:solidFill>
              <a:srgbClr val="F58220">
                <a:alpha val="80999"/>
              </a:srgbClr>
            </a:solidFill>
          </p:spPr>
          <p:txBody>
            <a:bodyPr wrap="square" lIns="0" tIns="0" rIns="0" bIns="0" rtlCol="0"/>
            <a:lstStyle/>
            <a:p>
              <a:endParaRPr/>
            </a:p>
          </p:txBody>
        </p:sp>
      </p:grpSp>
      <p:sp>
        <p:nvSpPr>
          <p:cNvPr id="6" name="object 6"/>
          <p:cNvSpPr txBox="1">
            <a:spLocks noGrp="1"/>
          </p:cNvSpPr>
          <p:nvPr>
            <p:ph type="title"/>
          </p:nvPr>
        </p:nvSpPr>
        <p:spPr>
          <a:xfrm>
            <a:off x="457201" y="5938562"/>
            <a:ext cx="5163184" cy="813043"/>
          </a:xfrm>
          <a:prstGeom prst="rect">
            <a:avLst/>
          </a:prstGeom>
        </p:spPr>
        <p:txBody>
          <a:bodyPr vert="horz" wrap="square" lIns="0" tIns="12700" rIns="0" bIns="0" rtlCol="0">
            <a:spAutoFit/>
          </a:bodyPr>
          <a:lstStyle/>
          <a:p>
            <a:pPr marL="12700" marR="5080">
              <a:lnSpc>
                <a:spcPct val="100000"/>
              </a:lnSpc>
              <a:spcBef>
                <a:spcPts val="100"/>
              </a:spcBef>
            </a:pPr>
            <a:r>
              <a:rPr sz="2600" b="1" spc="-150" dirty="0">
                <a:solidFill>
                  <a:srgbClr val="FFFFFF"/>
                </a:solidFill>
              </a:rPr>
              <a:t>BUILDING NATIONS EMPOWERING COMMUNITIES</a:t>
            </a:r>
            <a:endParaRPr sz="2600" b="1" spc="-150" dirty="0"/>
          </a:p>
        </p:txBody>
      </p:sp>
      <p:grpSp>
        <p:nvGrpSpPr>
          <p:cNvPr id="7" name="object 7"/>
          <p:cNvGrpSpPr/>
          <p:nvPr/>
        </p:nvGrpSpPr>
        <p:grpSpPr>
          <a:xfrm>
            <a:off x="8065335" y="457207"/>
            <a:ext cx="2169795" cy="991235"/>
            <a:chOff x="8065335" y="457207"/>
            <a:chExt cx="2169795" cy="991235"/>
          </a:xfrm>
        </p:grpSpPr>
        <p:sp>
          <p:nvSpPr>
            <p:cNvPr id="8" name="object 8"/>
            <p:cNvSpPr/>
            <p:nvPr/>
          </p:nvSpPr>
          <p:spPr>
            <a:xfrm>
              <a:off x="9417401" y="457207"/>
              <a:ext cx="718820" cy="648970"/>
            </a:xfrm>
            <a:custGeom>
              <a:avLst/>
              <a:gdLst/>
              <a:ahLst/>
              <a:cxnLst/>
              <a:rect l="l" t="t" r="r" b="b"/>
              <a:pathLst>
                <a:path w="718820" h="648969">
                  <a:moveTo>
                    <a:pt x="717965" y="0"/>
                  </a:moveTo>
                  <a:lnTo>
                    <a:pt x="697649" y="34507"/>
                  </a:lnTo>
                  <a:lnTo>
                    <a:pt x="673474" y="67524"/>
                  </a:lnTo>
                  <a:lnTo>
                    <a:pt x="645385" y="99411"/>
                  </a:lnTo>
                  <a:lnTo>
                    <a:pt x="613333" y="130527"/>
                  </a:lnTo>
                  <a:lnTo>
                    <a:pt x="577263" y="161232"/>
                  </a:lnTo>
                  <a:lnTo>
                    <a:pt x="537125" y="191885"/>
                  </a:lnTo>
                  <a:lnTo>
                    <a:pt x="492866" y="222846"/>
                  </a:lnTo>
                  <a:lnTo>
                    <a:pt x="444434" y="254474"/>
                  </a:lnTo>
                  <a:lnTo>
                    <a:pt x="391777" y="287129"/>
                  </a:lnTo>
                  <a:lnTo>
                    <a:pt x="212262" y="394477"/>
                  </a:lnTo>
                  <a:lnTo>
                    <a:pt x="166782" y="421093"/>
                  </a:lnTo>
                  <a:lnTo>
                    <a:pt x="131398" y="439980"/>
                  </a:lnTo>
                  <a:lnTo>
                    <a:pt x="89584" y="451446"/>
                  </a:lnTo>
                  <a:lnTo>
                    <a:pt x="82487" y="442469"/>
                  </a:lnTo>
                  <a:lnTo>
                    <a:pt x="84151" y="422646"/>
                  </a:lnTo>
                  <a:lnTo>
                    <a:pt x="94242" y="391198"/>
                  </a:lnTo>
                  <a:lnTo>
                    <a:pt x="82253" y="413248"/>
                  </a:lnTo>
                  <a:lnTo>
                    <a:pt x="56055" y="459320"/>
                  </a:lnTo>
                  <a:lnTo>
                    <a:pt x="37308" y="493229"/>
                  </a:lnTo>
                  <a:lnTo>
                    <a:pt x="37842" y="491502"/>
                  </a:lnTo>
                  <a:lnTo>
                    <a:pt x="36699" y="494931"/>
                  </a:lnTo>
                  <a:lnTo>
                    <a:pt x="37232" y="493267"/>
                  </a:lnTo>
                  <a:lnTo>
                    <a:pt x="29443" y="515948"/>
                  </a:lnTo>
                  <a:lnTo>
                    <a:pt x="21320" y="540893"/>
                  </a:lnTo>
                  <a:lnTo>
                    <a:pt x="12752" y="569209"/>
                  </a:lnTo>
                  <a:lnTo>
                    <a:pt x="3628" y="602005"/>
                  </a:lnTo>
                  <a:lnTo>
                    <a:pt x="0" y="627910"/>
                  </a:lnTo>
                  <a:lnTo>
                    <a:pt x="6022" y="643445"/>
                  </a:lnTo>
                  <a:lnTo>
                    <a:pt x="22169" y="648679"/>
                  </a:lnTo>
                  <a:lnTo>
                    <a:pt x="48911" y="643682"/>
                  </a:lnTo>
                  <a:lnTo>
                    <a:pt x="86722" y="628521"/>
                  </a:lnTo>
                  <a:lnTo>
                    <a:pt x="136075" y="603268"/>
                  </a:lnTo>
                  <a:lnTo>
                    <a:pt x="197441" y="567990"/>
                  </a:lnTo>
                  <a:lnTo>
                    <a:pt x="271293" y="522757"/>
                  </a:lnTo>
                  <a:lnTo>
                    <a:pt x="339000" y="479778"/>
                  </a:lnTo>
                  <a:lnTo>
                    <a:pt x="400158" y="439496"/>
                  </a:lnTo>
                  <a:lnTo>
                    <a:pt x="455028" y="401556"/>
                  </a:lnTo>
                  <a:lnTo>
                    <a:pt x="503869" y="365604"/>
                  </a:lnTo>
                  <a:lnTo>
                    <a:pt x="546945" y="331285"/>
                  </a:lnTo>
                  <a:lnTo>
                    <a:pt x="584514" y="298246"/>
                  </a:lnTo>
                  <a:lnTo>
                    <a:pt x="616840" y="266131"/>
                  </a:lnTo>
                  <a:lnTo>
                    <a:pt x="644182" y="234587"/>
                  </a:lnTo>
                  <a:lnTo>
                    <a:pt x="666801" y="203260"/>
                  </a:lnTo>
                  <a:lnTo>
                    <a:pt x="698917" y="139837"/>
                  </a:lnTo>
                  <a:lnTo>
                    <a:pt x="715275" y="73029"/>
                  </a:lnTo>
                  <a:lnTo>
                    <a:pt x="718198" y="37469"/>
                  </a:lnTo>
                  <a:lnTo>
                    <a:pt x="717965" y="0"/>
                  </a:lnTo>
                  <a:close/>
                </a:path>
              </a:pathLst>
            </a:custGeom>
            <a:solidFill>
              <a:srgbClr val="59AB40"/>
            </a:solidFill>
          </p:spPr>
          <p:txBody>
            <a:bodyPr wrap="square" lIns="0" tIns="0" rIns="0" bIns="0" rtlCol="0"/>
            <a:lstStyle/>
            <a:p>
              <a:endParaRPr/>
            </a:p>
          </p:txBody>
        </p:sp>
        <p:sp>
          <p:nvSpPr>
            <p:cNvPr id="9" name="object 9"/>
            <p:cNvSpPr/>
            <p:nvPr/>
          </p:nvSpPr>
          <p:spPr>
            <a:xfrm>
              <a:off x="9305672" y="662401"/>
              <a:ext cx="257175" cy="288290"/>
            </a:xfrm>
            <a:custGeom>
              <a:avLst/>
              <a:gdLst/>
              <a:ahLst/>
              <a:cxnLst/>
              <a:rect l="l" t="t" r="r" b="b"/>
              <a:pathLst>
                <a:path w="257175" h="288290">
                  <a:moveTo>
                    <a:pt x="217506" y="0"/>
                  </a:moveTo>
                  <a:lnTo>
                    <a:pt x="171208" y="5013"/>
                  </a:lnTo>
                  <a:lnTo>
                    <a:pt x="101419" y="21466"/>
                  </a:lnTo>
                  <a:lnTo>
                    <a:pt x="39992" y="38833"/>
                  </a:lnTo>
                  <a:lnTo>
                    <a:pt x="0" y="231480"/>
                  </a:lnTo>
                  <a:lnTo>
                    <a:pt x="33994" y="221009"/>
                  </a:lnTo>
                  <a:lnTo>
                    <a:pt x="70580" y="210621"/>
                  </a:lnTo>
                  <a:lnTo>
                    <a:pt x="108384" y="201245"/>
                  </a:lnTo>
                  <a:lnTo>
                    <a:pt x="146037" y="193811"/>
                  </a:lnTo>
                  <a:lnTo>
                    <a:pt x="169672" y="195996"/>
                  </a:lnTo>
                  <a:lnTo>
                    <a:pt x="173245" y="213472"/>
                  </a:lnTo>
                  <a:lnTo>
                    <a:pt x="163937" y="244705"/>
                  </a:lnTo>
                  <a:lnTo>
                    <a:pt x="148932" y="288160"/>
                  </a:lnTo>
                  <a:lnTo>
                    <a:pt x="167665" y="254864"/>
                  </a:lnTo>
                  <a:lnTo>
                    <a:pt x="193558" y="210855"/>
                  </a:lnTo>
                  <a:lnTo>
                    <a:pt x="226867" y="142167"/>
                  </a:lnTo>
                  <a:lnTo>
                    <a:pt x="244681" y="98868"/>
                  </a:lnTo>
                  <a:lnTo>
                    <a:pt x="255631" y="60772"/>
                  </a:lnTo>
                  <a:lnTo>
                    <a:pt x="256739" y="30109"/>
                  </a:lnTo>
                  <a:lnTo>
                    <a:pt x="245023" y="9108"/>
                  </a:lnTo>
                  <a:lnTo>
                    <a:pt x="217506" y="0"/>
                  </a:lnTo>
                  <a:close/>
                </a:path>
              </a:pathLst>
            </a:custGeom>
            <a:solidFill>
              <a:srgbClr val="F58221"/>
            </a:solidFill>
          </p:spPr>
          <p:txBody>
            <a:bodyPr wrap="square" lIns="0" tIns="0" rIns="0" bIns="0" rtlCol="0"/>
            <a:lstStyle/>
            <a:p>
              <a:endParaRPr/>
            </a:p>
          </p:txBody>
        </p:sp>
        <p:sp>
          <p:nvSpPr>
            <p:cNvPr id="10" name="object 10"/>
            <p:cNvSpPr/>
            <p:nvPr/>
          </p:nvSpPr>
          <p:spPr>
            <a:xfrm>
              <a:off x="8371903" y="1258010"/>
              <a:ext cx="665480" cy="190500"/>
            </a:xfrm>
            <a:custGeom>
              <a:avLst/>
              <a:gdLst/>
              <a:ahLst/>
              <a:cxnLst/>
              <a:rect l="l" t="t" r="r" b="b"/>
              <a:pathLst>
                <a:path w="665479" h="190500">
                  <a:moveTo>
                    <a:pt x="127355" y="8712"/>
                  </a:moveTo>
                  <a:lnTo>
                    <a:pt x="116865" y="4914"/>
                  </a:lnTo>
                  <a:lnTo>
                    <a:pt x="106057" y="2184"/>
                  </a:lnTo>
                  <a:lnTo>
                    <a:pt x="94996" y="546"/>
                  </a:lnTo>
                  <a:lnTo>
                    <a:pt x="83781" y="0"/>
                  </a:lnTo>
                  <a:lnTo>
                    <a:pt x="61836" y="3492"/>
                  </a:lnTo>
                  <a:lnTo>
                    <a:pt x="42633" y="13677"/>
                  </a:lnTo>
                  <a:lnTo>
                    <a:pt x="29032" y="30137"/>
                  </a:lnTo>
                  <a:lnTo>
                    <a:pt x="23863" y="52438"/>
                  </a:lnTo>
                  <a:lnTo>
                    <a:pt x="33515" y="81559"/>
                  </a:lnTo>
                  <a:lnTo>
                    <a:pt x="54737" y="98564"/>
                  </a:lnTo>
                  <a:lnTo>
                    <a:pt x="75946" y="113004"/>
                  </a:lnTo>
                  <a:lnTo>
                    <a:pt x="85598" y="134404"/>
                  </a:lnTo>
                  <a:lnTo>
                    <a:pt x="83350" y="145973"/>
                  </a:lnTo>
                  <a:lnTo>
                    <a:pt x="76327" y="156489"/>
                  </a:lnTo>
                  <a:lnTo>
                    <a:pt x="64147" y="164147"/>
                  </a:lnTo>
                  <a:lnTo>
                    <a:pt x="46431" y="167093"/>
                  </a:lnTo>
                  <a:lnTo>
                    <a:pt x="36601" y="166255"/>
                  </a:lnTo>
                  <a:lnTo>
                    <a:pt x="26593" y="163868"/>
                  </a:lnTo>
                  <a:lnTo>
                    <a:pt x="16967" y="160197"/>
                  </a:lnTo>
                  <a:lnTo>
                    <a:pt x="8318" y="155486"/>
                  </a:lnTo>
                  <a:lnTo>
                    <a:pt x="0" y="179730"/>
                  </a:lnTo>
                  <a:lnTo>
                    <a:pt x="11074" y="183832"/>
                  </a:lnTo>
                  <a:lnTo>
                    <a:pt x="22860" y="187172"/>
                  </a:lnTo>
                  <a:lnTo>
                    <a:pt x="35852" y="189445"/>
                  </a:lnTo>
                  <a:lnTo>
                    <a:pt x="50571" y="190271"/>
                  </a:lnTo>
                  <a:lnTo>
                    <a:pt x="78727" y="184950"/>
                  </a:lnTo>
                  <a:lnTo>
                    <a:pt x="98171" y="171145"/>
                  </a:lnTo>
                  <a:lnTo>
                    <a:pt x="109448" y="152146"/>
                  </a:lnTo>
                  <a:lnTo>
                    <a:pt x="113080" y="131241"/>
                  </a:lnTo>
                  <a:lnTo>
                    <a:pt x="103441" y="102844"/>
                  </a:lnTo>
                  <a:lnTo>
                    <a:pt x="82219" y="85064"/>
                  </a:lnTo>
                  <a:lnTo>
                    <a:pt x="60998" y="70548"/>
                  </a:lnTo>
                  <a:lnTo>
                    <a:pt x="51358" y="51917"/>
                  </a:lnTo>
                  <a:lnTo>
                    <a:pt x="54546" y="38214"/>
                  </a:lnTo>
                  <a:lnTo>
                    <a:pt x="62839" y="29375"/>
                  </a:lnTo>
                  <a:lnTo>
                    <a:pt x="74333" y="24638"/>
                  </a:lnTo>
                  <a:lnTo>
                    <a:pt x="87147" y="23215"/>
                  </a:lnTo>
                  <a:lnTo>
                    <a:pt x="96901" y="23876"/>
                  </a:lnTo>
                  <a:lnTo>
                    <a:pt x="105575" y="25717"/>
                  </a:lnTo>
                  <a:lnTo>
                    <a:pt x="113271" y="28549"/>
                  </a:lnTo>
                  <a:lnTo>
                    <a:pt x="120078" y="32169"/>
                  </a:lnTo>
                  <a:lnTo>
                    <a:pt x="127355" y="8712"/>
                  </a:lnTo>
                  <a:close/>
                </a:path>
                <a:path w="665479" h="190500">
                  <a:moveTo>
                    <a:pt x="287629" y="3187"/>
                  </a:moveTo>
                  <a:lnTo>
                    <a:pt x="148869" y="3187"/>
                  </a:lnTo>
                  <a:lnTo>
                    <a:pt x="143954" y="26365"/>
                  </a:lnTo>
                  <a:lnTo>
                    <a:pt x="200240" y="26365"/>
                  </a:lnTo>
                  <a:lnTo>
                    <a:pt x="166255" y="187109"/>
                  </a:lnTo>
                  <a:lnTo>
                    <a:pt x="192443" y="187109"/>
                  </a:lnTo>
                  <a:lnTo>
                    <a:pt x="226415" y="26365"/>
                  </a:lnTo>
                  <a:lnTo>
                    <a:pt x="282714" y="26365"/>
                  </a:lnTo>
                  <a:lnTo>
                    <a:pt x="287629" y="3187"/>
                  </a:lnTo>
                  <a:close/>
                </a:path>
                <a:path w="665479" h="190500">
                  <a:moveTo>
                    <a:pt x="412026" y="3187"/>
                  </a:moveTo>
                  <a:lnTo>
                    <a:pt x="313728" y="3187"/>
                  </a:lnTo>
                  <a:lnTo>
                    <a:pt x="274053" y="187109"/>
                  </a:lnTo>
                  <a:lnTo>
                    <a:pt x="376237" y="187109"/>
                  </a:lnTo>
                  <a:lnTo>
                    <a:pt x="381152" y="163918"/>
                  </a:lnTo>
                  <a:lnTo>
                    <a:pt x="305168" y="163918"/>
                  </a:lnTo>
                  <a:lnTo>
                    <a:pt x="318389" y="103301"/>
                  </a:lnTo>
                  <a:lnTo>
                    <a:pt x="386346" y="103301"/>
                  </a:lnTo>
                  <a:lnTo>
                    <a:pt x="390766" y="80124"/>
                  </a:lnTo>
                  <a:lnTo>
                    <a:pt x="323583" y="80124"/>
                  </a:lnTo>
                  <a:lnTo>
                    <a:pt x="335254" y="26365"/>
                  </a:lnTo>
                  <a:lnTo>
                    <a:pt x="406831" y="26365"/>
                  </a:lnTo>
                  <a:lnTo>
                    <a:pt x="412026" y="3187"/>
                  </a:lnTo>
                  <a:close/>
                </a:path>
                <a:path w="665479" h="190500">
                  <a:moveTo>
                    <a:pt x="555078" y="3187"/>
                  </a:moveTo>
                  <a:lnTo>
                    <a:pt x="456780" y="3187"/>
                  </a:lnTo>
                  <a:lnTo>
                    <a:pt x="417106" y="187109"/>
                  </a:lnTo>
                  <a:lnTo>
                    <a:pt x="519290" y="187109"/>
                  </a:lnTo>
                  <a:lnTo>
                    <a:pt x="524205" y="163918"/>
                  </a:lnTo>
                  <a:lnTo>
                    <a:pt x="448233" y="163918"/>
                  </a:lnTo>
                  <a:lnTo>
                    <a:pt x="461441" y="103301"/>
                  </a:lnTo>
                  <a:lnTo>
                    <a:pt x="529412" y="103301"/>
                  </a:lnTo>
                  <a:lnTo>
                    <a:pt x="533819" y="80124"/>
                  </a:lnTo>
                  <a:lnTo>
                    <a:pt x="466636" y="80124"/>
                  </a:lnTo>
                  <a:lnTo>
                    <a:pt x="478307" y="26365"/>
                  </a:lnTo>
                  <a:lnTo>
                    <a:pt x="549884" y="26365"/>
                  </a:lnTo>
                  <a:lnTo>
                    <a:pt x="555078" y="3187"/>
                  </a:lnTo>
                  <a:close/>
                </a:path>
                <a:path w="665479" h="190500">
                  <a:moveTo>
                    <a:pt x="665467" y="163918"/>
                  </a:moveTo>
                  <a:lnTo>
                    <a:pt x="590257" y="163918"/>
                  </a:lnTo>
                  <a:lnTo>
                    <a:pt x="624471" y="3187"/>
                  </a:lnTo>
                  <a:lnTo>
                    <a:pt x="598284" y="3187"/>
                  </a:lnTo>
                  <a:lnTo>
                    <a:pt x="559130" y="187109"/>
                  </a:lnTo>
                  <a:lnTo>
                    <a:pt x="660793" y="187109"/>
                  </a:lnTo>
                  <a:lnTo>
                    <a:pt x="665467" y="163918"/>
                  </a:lnTo>
                  <a:close/>
                </a:path>
              </a:pathLst>
            </a:custGeom>
            <a:solidFill>
              <a:srgbClr val="000000"/>
            </a:solidFill>
          </p:spPr>
          <p:txBody>
            <a:bodyPr wrap="square" lIns="0" tIns="0" rIns="0" bIns="0" rtlCol="0"/>
            <a:lstStyle/>
            <a:p>
              <a:endParaRPr/>
            </a:p>
          </p:txBody>
        </p:sp>
        <p:pic>
          <p:nvPicPr>
            <p:cNvPr id="11" name="object 11"/>
            <p:cNvPicPr/>
            <p:nvPr/>
          </p:nvPicPr>
          <p:blipFill>
            <a:blip r:embed="rId4" cstate="print"/>
            <a:stretch>
              <a:fillRect/>
            </a:stretch>
          </p:blipFill>
          <p:spPr>
            <a:xfrm>
              <a:off x="9104549" y="1258023"/>
              <a:ext cx="159499" cy="190258"/>
            </a:xfrm>
            <a:prstGeom prst="rect">
              <a:avLst/>
            </a:prstGeom>
          </p:spPr>
        </p:pic>
        <p:pic>
          <p:nvPicPr>
            <p:cNvPr id="12" name="object 12"/>
            <p:cNvPicPr/>
            <p:nvPr/>
          </p:nvPicPr>
          <p:blipFill>
            <a:blip r:embed="rId5" cstate="print"/>
            <a:stretch>
              <a:fillRect/>
            </a:stretch>
          </p:blipFill>
          <p:spPr>
            <a:xfrm>
              <a:off x="9353576" y="1258017"/>
              <a:ext cx="327988" cy="190271"/>
            </a:xfrm>
            <a:prstGeom prst="rect">
              <a:avLst/>
            </a:prstGeom>
          </p:spPr>
        </p:pic>
        <p:sp>
          <p:nvSpPr>
            <p:cNvPr id="13" name="object 13"/>
            <p:cNvSpPr/>
            <p:nvPr/>
          </p:nvSpPr>
          <p:spPr>
            <a:xfrm>
              <a:off x="9709710" y="1261193"/>
              <a:ext cx="254635" cy="184150"/>
            </a:xfrm>
            <a:custGeom>
              <a:avLst/>
              <a:gdLst/>
              <a:ahLst/>
              <a:cxnLst/>
              <a:rect l="l" t="t" r="r" b="b"/>
              <a:pathLst>
                <a:path w="254634" h="184150">
                  <a:moveTo>
                    <a:pt x="254012" y="0"/>
                  </a:moveTo>
                  <a:lnTo>
                    <a:pt x="226250" y="0"/>
                  </a:lnTo>
                  <a:lnTo>
                    <a:pt x="147942" y="157568"/>
                  </a:lnTo>
                  <a:lnTo>
                    <a:pt x="147408" y="157568"/>
                  </a:lnTo>
                  <a:lnTo>
                    <a:pt x="142735" y="0"/>
                  </a:lnTo>
                  <a:lnTo>
                    <a:pt x="108419" y="0"/>
                  </a:lnTo>
                  <a:lnTo>
                    <a:pt x="36309" y="157314"/>
                  </a:lnTo>
                  <a:lnTo>
                    <a:pt x="35801" y="157314"/>
                  </a:lnTo>
                  <a:lnTo>
                    <a:pt x="25933" y="0"/>
                  </a:lnTo>
                  <a:lnTo>
                    <a:pt x="0" y="0"/>
                  </a:lnTo>
                  <a:lnTo>
                    <a:pt x="14782" y="183921"/>
                  </a:lnTo>
                  <a:lnTo>
                    <a:pt x="49021" y="183921"/>
                  </a:lnTo>
                  <a:lnTo>
                    <a:pt x="121119" y="24752"/>
                  </a:lnTo>
                  <a:lnTo>
                    <a:pt x="121627" y="24752"/>
                  </a:lnTo>
                  <a:lnTo>
                    <a:pt x="125526" y="183921"/>
                  </a:lnTo>
                  <a:lnTo>
                    <a:pt x="159346" y="183921"/>
                  </a:lnTo>
                  <a:lnTo>
                    <a:pt x="254012" y="0"/>
                  </a:lnTo>
                  <a:close/>
                </a:path>
              </a:pathLst>
            </a:custGeom>
            <a:solidFill>
              <a:srgbClr val="000000"/>
            </a:solidFill>
          </p:spPr>
          <p:txBody>
            <a:bodyPr wrap="square" lIns="0" tIns="0" rIns="0" bIns="0" rtlCol="0"/>
            <a:lstStyle/>
            <a:p>
              <a:endParaRPr/>
            </a:p>
          </p:txBody>
        </p:sp>
        <p:pic>
          <p:nvPicPr>
            <p:cNvPr id="14" name="object 14"/>
            <p:cNvPicPr/>
            <p:nvPr/>
          </p:nvPicPr>
          <p:blipFill>
            <a:blip r:embed="rId6" cstate="print"/>
            <a:stretch>
              <a:fillRect/>
            </a:stretch>
          </p:blipFill>
          <p:spPr>
            <a:xfrm>
              <a:off x="9949881" y="1261193"/>
              <a:ext cx="284916" cy="183922"/>
            </a:xfrm>
            <a:prstGeom prst="rect">
              <a:avLst/>
            </a:prstGeom>
          </p:spPr>
        </p:pic>
        <p:sp>
          <p:nvSpPr>
            <p:cNvPr id="15" name="object 15"/>
            <p:cNvSpPr/>
            <p:nvPr/>
          </p:nvSpPr>
          <p:spPr>
            <a:xfrm>
              <a:off x="8438604" y="963637"/>
              <a:ext cx="792480" cy="228600"/>
            </a:xfrm>
            <a:custGeom>
              <a:avLst/>
              <a:gdLst/>
              <a:ahLst/>
              <a:cxnLst/>
              <a:rect l="l" t="t" r="r" b="b"/>
              <a:pathLst>
                <a:path w="792479" h="228600">
                  <a:moveTo>
                    <a:pt x="295884" y="0"/>
                  </a:moveTo>
                  <a:lnTo>
                    <a:pt x="228866" y="0"/>
                  </a:lnTo>
                  <a:lnTo>
                    <a:pt x="203098" y="123418"/>
                  </a:lnTo>
                  <a:lnTo>
                    <a:pt x="201510" y="123418"/>
                  </a:lnTo>
                  <a:lnTo>
                    <a:pt x="107911" y="0"/>
                  </a:lnTo>
                  <a:lnTo>
                    <a:pt x="47282" y="0"/>
                  </a:lnTo>
                  <a:lnTo>
                    <a:pt x="0" y="228269"/>
                  </a:lnTo>
                  <a:lnTo>
                    <a:pt x="66979" y="228269"/>
                  </a:lnTo>
                  <a:lnTo>
                    <a:pt x="91973" y="108331"/>
                  </a:lnTo>
                  <a:lnTo>
                    <a:pt x="92976" y="108331"/>
                  </a:lnTo>
                  <a:lnTo>
                    <a:pt x="185381" y="228269"/>
                  </a:lnTo>
                  <a:lnTo>
                    <a:pt x="248500" y="228269"/>
                  </a:lnTo>
                  <a:lnTo>
                    <a:pt x="295884" y="0"/>
                  </a:lnTo>
                  <a:close/>
                </a:path>
                <a:path w="792479" h="228600">
                  <a:moveTo>
                    <a:pt x="553707" y="70345"/>
                  </a:moveTo>
                  <a:lnTo>
                    <a:pt x="545274" y="51142"/>
                  </a:lnTo>
                  <a:lnTo>
                    <a:pt x="537083" y="32512"/>
                  </a:lnTo>
                  <a:lnTo>
                    <a:pt x="503809" y="8432"/>
                  </a:lnTo>
                  <a:lnTo>
                    <a:pt x="474878" y="3378"/>
                  </a:lnTo>
                  <a:lnTo>
                    <a:pt x="474878" y="84645"/>
                  </a:lnTo>
                  <a:lnTo>
                    <a:pt x="473125" y="115176"/>
                  </a:lnTo>
                  <a:lnTo>
                    <a:pt x="463270" y="144360"/>
                  </a:lnTo>
                  <a:lnTo>
                    <a:pt x="447116" y="163245"/>
                  </a:lnTo>
                  <a:lnTo>
                    <a:pt x="423087" y="173583"/>
                  </a:lnTo>
                  <a:lnTo>
                    <a:pt x="389623" y="177114"/>
                  </a:lnTo>
                  <a:lnTo>
                    <a:pt x="377418" y="177114"/>
                  </a:lnTo>
                  <a:lnTo>
                    <a:pt x="403593" y="51142"/>
                  </a:lnTo>
                  <a:lnTo>
                    <a:pt x="415569" y="51142"/>
                  </a:lnTo>
                  <a:lnTo>
                    <a:pt x="445477" y="54305"/>
                  </a:lnTo>
                  <a:lnTo>
                    <a:pt x="465455" y="64909"/>
                  </a:lnTo>
                  <a:lnTo>
                    <a:pt x="474878" y="84645"/>
                  </a:lnTo>
                  <a:lnTo>
                    <a:pt x="474878" y="3378"/>
                  </a:lnTo>
                  <a:lnTo>
                    <a:pt x="455599" y="0"/>
                  </a:lnTo>
                  <a:lnTo>
                    <a:pt x="337007" y="0"/>
                  </a:lnTo>
                  <a:lnTo>
                    <a:pt x="289902" y="228269"/>
                  </a:lnTo>
                  <a:lnTo>
                    <a:pt x="393433" y="228269"/>
                  </a:lnTo>
                  <a:lnTo>
                    <a:pt x="439597" y="225031"/>
                  </a:lnTo>
                  <a:lnTo>
                    <a:pt x="479526" y="214223"/>
                  </a:lnTo>
                  <a:lnTo>
                    <a:pt x="512216" y="194208"/>
                  </a:lnTo>
                  <a:lnTo>
                    <a:pt x="536714" y="163385"/>
                  </a:lnTo>
                  <a:lnTo>
                    <a:pt x="552018" y="120103"/>
                  </a:lnTo>
                  <a:lnTo>
                    <a:pt x="553707" y="70345"/>
                  </a:lnTo>
                  <a:close/>
                </a:path>
                <a:path w="792479" h="228600">
                  <a:moveTo>
                    <a:pt x="791857" y="228130"/>
                  </a:moveTo>
                  <a:lnTo>
                    <a:pt x="751255" y="0"/>
                  </a:lnTo>
                  <a:lnTo>
                    <a:pt x="668261" y="0"/>
                  </a:lnTo>
                  <a:lnTo>
                    <a:pt x="517855" y="228269"/>
                  </a:lnTo>
                  <a:lnTo>
                    <a:pt x="601129" y="228269"/>
                  </a:lnTo>
                  <a:lnTo>
                    <a:pt x="686066" y="88887"/>
                  </a:lnTo>
                  <a:lnTo>
                    <a:pt x="686828" y="89154"/>
                  </a:lnTo>
                  <a:lnTo>
                    <a:pt x="706513" y="228269"/>
                  </a:lnTo>
                  <a:lnTo>
                    <a:pt x="791857" y="228130"/>
                  </a:lnTo>
                  <a:close/>
                </a:path>
              </a:pathLst>
            </a:custGeom>
            <a:solidFill>
              <a:srgbClr val="565659"/>
            </a:solidFill>
          </p:spPr>
          <p:txBody>
            <a:bodyPr wrap="square" lIns="0" tIns="0" rIns="0" bIns="0" rtlCol="0"/>
            <a:lstStyle/>
            <a:p>
              <a:endParaRPr/>
            </a:p>
          </p:txBody>
        </p:sp>
        <p:pic>
          <p:nvPicPr>
            <p:cNvPr id="16" name="object 16"/>
            <p:cNvPicPr/>
            <p:nvPr/>
          </p:nvPicPr>
          <p:blipFill>
            <a:blip r:embed="rId7" cstate="print"/>
            <a:stretch>
              <a:fillRect/>
            </a:stretch>
          </p:blipFill>
          <p:spPr>
            <a:xfrm>
              <a:off x="9243077" y="963632"/>
              <a:ext cx="178117" cy="228269"/>
            </a:xfrm>
            <a:prstGeom prst="rect">
              <a:avLst/>
            </a:prstGeom>
          </p:spPr>
        </p:pic>
        <p:sp>
          <p:nvSpPr>
            <p:cNvPr id="17" name="object 17"/>
            <p:cNvSpPr/>
            <p:nvPr/>
          </p:nvSpPr>
          <p:spPr>
            <a:xfrm>
              <a:off x="8065325" y="907071"/>
              <a:ext cx="379730" cy="327660"/>
            </a:xfrm>
            <a:custGeom>
              <a:avLst/>
              <a:gdLst/>
              <a:ahLst/>
              <a:cxnLst/>
              <a:rect l="l" t="t" r="r" b="b"/>
              <a:pathLst>
                <a:path w="379729" h="327659">
                  <a:moveTo>
                    <a:pt x="273126" y="0"/>
                  </a:moveTo>
                  <a:lnTo>
                    <a:pt x="186334" y="0"/>
                  </a:lnTo>
                  <a:lnTo>
                    <a:pt x="180809" y="26657"/>
                  </a:lnTo>
                  <a:lnTo>
                    <a:pt x="168097" y="87604"/>
                  </a:lnTo>
                  <a:lnTo>
                    <a:pt x="154051" y="154241"/>
                  </a:lnTo>
                  <a:lnTo>
                    <a:pt x="144462" y="197980"/>
                  </a:lnTo>
                  <a:lnTo>
                    <a:pt x="120167" y="252501"/>
                  </a:lnTo>
                  <a:lnTo>
                    <a:pt x="83451" y="270014"/>
                  </a:lnTo>
                  <a:lnTo>
                    <a:pt x="17576" y="266153"/>
                  </a:lnTo>
                  <a:lnTo>
                    <a:pt x="11849" y="264845"/>
                  </a:lnTo>
                  <a:lnTo>
                    <a:pt x="11010" y="264579"/>
                  </a:lnTo>
                  <a:lnTo>
                    <a:pt x="0" y="302298"/>
                  </a:lnTo>
                  <a:lnTo>
                    <a:pt x="48641" y="324485"/>
                  </a:lnTo>
                  <a:lnTo>
                    <a:pt x="68173" y="327253"/>
                  </a:lnTo>
                  <a:lnTo>
                    <a:pt x="119316" y="324535"/>
                  </a:lnTo>
                  <a:lnTo>
                    <a:pt x="160820" y="309587"/>
                  </a:lnTo>
                  <a:lnTo>
                    <a:pt x="192849" y="284403"/>
                  </a:lnTo>
                  <a:lnTo>
                    <a:pt x="215582" y="250990"/>
                  </a:lnTo>
                  <a:lnTo>
                    <a:pt x="229196" y="211353"/>
                  </a:lnTo>
                  <a:lnTo>
                    <a:pt x="273126" y="0"/>
                  </a:lnTo>
                  <a:close/>
                </a:path>
                <a:path w="379729" h="327659">
                  <a:moveTo>
                    <a:pt x="379450" y="56565"/>
                  </a:moveTo>
                  <a:lnTo>
                    <a:pt x="302475" y="56565"/>
                  </a:lnTo>
                  <a:lnTo>
                    <a:pt x="255041" y="284835"/>
                  </a:lnTo>
                  <a:lnTo>
                    <a:pt x="332016" y="284835"/>
                  </a:lnTo>
                  <a:lnTo>
                    <a:pt x="379450" y="56565"/>
                  </a:lnTo>
                  <a:close/>
                </a:path>
              </a:pathLst>
            </a:custGeom>
            <a:solidFill>
              <a:srgbClr val="565659"/>
            </a:solidFill>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7B860C-E1AD-A437-5590-3488AF1FE90A}"/>
              </a:ext>
            </a:extLst>
          </p:cNvPr>
          <p:cNvSpPr txBox="1"/>
          <p:nvPr/>
        </p:nvSpPr>
        <p:spPr>
          <a:xfrm>
            <a:off x="2716047" y="352425"/>
            <a:ext cx="5715000" cy="461665"/>
          </a:xfrm>
          <a:prstGeom prst="rect">
            <a:avLst/>
          </a:prstGeom>
          <a:noFill/>
        </p:spPr>
        <p:txBody>
          <a:bodyPr wrap="square" rtlCol="0">
            <a:spAutoFit/>
          </a:bodyPr>
          <a:lstStyle/>
          <a:p>
            <a:r>
              <a:rPr lang="en-US" sz="2400" b="1">
                <a:latin typeface="+mj-lt"/>
              </a:rPr>
              <a:t>ABOUT JINDAL STEEL AND POWER</a:t>
            </a:r>
            <a:endParaRPr lang="en-IN" sz="2400" b="1" dirty="0">
              <a:latin typeface="+mj-lt"/>
            </a:endParaRPr>
          </a:p>
        </p:txBody>
      </p:sp>
      <p:pic>
        <p:nvPicPr>
          <p:cNvPr id="6" name="Picture 5">
            <a:extLst>
              <a:ext uri="{FF2B5EF4-FFF2-40B4-BE49-F238E27FC236}">
                <a16:creationId xmlns:a16="http://schemas.microsoft.com/office/drawing/2014/main" id="{F63C4B5C-9268-E543-0E81-C9DD24B7C506}"/>
              </a:ext>
            </a:extLst>
          </p:cNvPr>
          <p:cNvPicPr>
            <a:picLocks noChangeAspect="1"/>
          </p:cNvPicPr>
          <p:nvPr/>
        </p:nvPicPr>
        <p:blipFill>
          <a:blip r:embed="rId2"/>
          <a:stretch>
            <a:fillRect/>
          </a:stretch>
        </p:blipFill>
        <p:spPr>
          <a:xfrm>
            <a:off x="9044151" y="167146"/>
            <a:ext cx="1596259" cy="644539"/>
          </a:xfrm>
          <a:prstGeom prst="rect">
            <a:avLst/>
          </a:prstGeom>
        </p:spPr>
      </p:pic>
      <p:sp>
        <p:nvSpPr>
          <p:cNvPr id="7" name="TextBox 6">
            <a:extLst>
              <a:ext uri="{FF2B5EF4-FFF2-40B4-BE49-F238E27FC236}">
                <a16:creationId xmlns:a16="http://schemas.microsoft.com/office/drawing/2014/main" id="{B7AFEFC0-FA57-E10B-FE38-091B1E05FF0B}"/>
              </a:ext>
            </a:extLst>
          </p:cNvPr>
          <p:cNvSpPr txBox="1"/>
          <p:nvPr/>
        </p:nvSpPr>
        <p:spPr>
          <a:xfrm>
            <a:off x="458133" y="1343616"/>
            <a:ext cx="9647483" cy="1661993"/>
          </a:xfrm>
          <a:prstGeom prst="rect">
            <a:avLst/>
          </a:prstGeom>
          <a:noFill/>
        </p:spPr>
        <p:txBody>
          <a:bodyPr wrap="square" rtlCol="0">
            <a:spAutoFit/>
          </a:bodyPr>
          <a:lstStyle/>
          <a:p>
            <a:pPr algn="just"/>
            <a:r>
              <a:rPr lang="en-US" sz="1700" b="1" dirty="0">
                <a:latin typeface="+mn-lt"/>
              </a:rPr>
              <a:t>Who We Are, </a:t>
            </a:r>
          </a:p>
          <a:p>
            <a:pPr algn="just"/>
            <a:endParaRPr lang="en-US" sz="1700" b="1" dirty="0">
              <a:latin typeface="+mn-lt"/>
            </a:endParaRPr>
          </a:p>
          <a:p>
            <a:pPr marL="651641" lvl="1" indent="-250631">
              <a:buFont typeface="Arial" panose="020B0604020202020204" pitchFamily="34" charset="0"/>
              <a:buChar char="•"/>
            </a:pPr>
            <a:r>
              <a:rPr lang="en-US" sz="1700" dirty="0">
                <a:latin typeface="+mn-lt"/>
              </a:rPr>
              <a:t>JSP is an industrial powerhouse with a dominant presence in steel, power, mining and infrastructure sectors. Led by </a:t>
            </a:r>
            <a:r>
              <a:rPr lang="en-US" sz="1700" dirty="0" err="1">
                <a:latin typeface="+mn-lt"/>
              </a:rPr>
              <a:t>Mr</a:t>
            </a:r>
            <a:r>
              <a:rPr lang="en-US" sz="1700" dirty="0">
                <a:latin typeface="+mn-lt"/>
              </a:rPr>
              <a:t> Naveen Jindal, the company’s enviable success story has been scripted essentially by its resolve to innovate, set new standards, enhance capabilities, enrich lives and to ensure that it stays true to its cherished value system.</a:t>
            </a:r>
            <a:endParaRPr lang="en-IN" sz="1700" dirty="0">
              <a:latin typeface="+mn-lt"/>
            </a:endParaRPr>
          </a:p>
        </p:txBody>
      </p:sp>
      <p:sp>
        <p:nvSpPr>
          <p:cNvPr id="8" name="TextBox 7">
            <a:extLst>
              <a:ext uri="{FF2B5EF4-FFF2-40B4-BE49-F238E27FC236}">
                <a16:creationId xmlns:a16="http://schemas.microsoft.com/office/drawing/2014/main" id="{6C53AE62-BA23-5BF8-B6D3-978CB216BCCB}"/>
              </a:ext>
            </a:extLst>
          </p:cNvPr>
          <p:cNvSpPr txBox="1"/>
          <p:nvPr/>
        </p:nvSpPr>
        <p:spPr>
          <a:xfrm>
            <a:off x="458133" y="2714625"/>
            <a:ext cx="11128383" cy="1400383"/>
          </a:xfrm>
          <a:prstGeom prst="rect">
            <a:avLst/>
          </a:prstGeom>
          <a:noFill/>
        </p:spPr>
        <p:txBody>
          <a:bodyPr wrap="square" rtlCol="0">
            <a:spAutoFit/>
          </a:bodyPr>
          <a:lstStyle/>
          <a:p>
            <a:pPr algn="just"/>
            <a:endParaRPr lang="en-US" sz="1700" b="1" dirty="0">
              <a:latin typeface="+mn-lt"/>
            </a:endParaRPr>
          </a:p>
          <a:p>
            <a:pPr algn="just">
              <a:lnSpc>
                <a:spcPct val="150000"/>
              </a:lnSpc>
            </a:pPr>
            <a:r>
              <a:rPr lang="en-US" sz="1700" b="1" dirty="0">
                <a:latin typeface="+mn-lt"/>
              </a:rPr>
              <a:t>Our Mission </a:t>
            </a:r>
          </a:p>
          <a:p>
            <a:pPr marL="742950" lvl="1" indent="-285750" algn="just">
              <a:lnSpc>
                <a:spcPct val="150000"/>
              </a:lnSpc>
              <a:buFont typeface="Arial" panose="020B0604020202020204" pitchFamily="34" charset="0"/>
              <a:buChar char="•"/>
            </a:pPr>
            <a:r>
              <a:rPr lang="en-US" sz="1700" dirty="0">
                <a:latin typeface="+mn-lt"/>
              </a:rPr>
              <a:t>Building Nations, Empowering Communities.</a:t>
            </a:r>
          </a:p>
          <a:p>
            <a:pPr marL="285750" indent="-285750" algn="just">
              <a:buFont typeface="Arial" panose="020B0604020202020204" pitchFamily="34" charset="0"/>
              <a:buChar char="•"/>
            </a:pPr>
            <a:endParaRPr lang="en-US" sz="1700" dirty="0">
              <a:latin typeface="+mn-lt"/>
            </a:endParaRPr>
          </a:p>
        </p:txBody>
      </p:sp>
      <p:sp>
        <p:nvSpPr>
          <p:cNvPr id="9" name="TextBox 8">
            <a:extLst>
              <a:ext uri="{FF2B5EF4-FFF2-40B4-BE49-F238E27FC236}">
                <a16:creationId xmlns:a16="http://schemas.microsoft.com/office/drawing/2014/main" id="{85A79D9C-97A9-0B36-20AD-34280F638F2A}"/>
              </a:ext>
            </a:extLst>
          </p:cNvPr>
          <p:cNvSpPr txBox="1"/>
          <p:nvPr/>
        </p:nvSpPr>
        <p:spPr>
          <a:xfrm>
            <a:off x="458133" y="3781425"/>
            <a:ext cx="10999505" cy="828688"/>
          </a:xfrm>
          <a:prstGeom prst="rect">
            <a:avLst/>
          </a:prstGeom>
          <a:noFill/>
        </p:spPr>
        <p:txBody>
          <a:bodyPr wrap="square" rtlCol="0">
            <a:spAutoFit/>
          </a:bodyPr>
          <a:lstStyle/>
          <a:p>
            <a:pPr algn="just">
              <a:lnSpc>
                <a:spcPct val="150000"/>
              </a:lnSpc>
            </a:pPr>
            <a:r>
              <a:rPr lang="en-US" sz="1700" b="1" dirty="0">
                <a:latin typeface="+mn-lt"/>
              </a:rPr>
              <a:t>Our Vision  </a:t>
            </a:r>
          </a:p>
          <a:p>
            <a:pPr marL="742950" lvl="1" indent="-285750" algn="just">
              <a:lnSpc>
                <a:spcPct val="150000"/>
              </a:lnSpc>
              <a:buFont typeface="Arial" panose="020B0604020202020204" pitchFamily="34" charset="0"/>
              <a:buChar char="•"/>
            </a:pPr>
            <a:r>
              <a:rPr lang="en-US" sz="1700" dirty="0">
                <a:latin typeface="+mn-lt"/>
              </a:rPr>
              <a:t>An ever-flourishing company focused on Nation Building, Value Creation and Sustainable Development.  </a:t>
            </a:r>
            <a:endParaRPr lang="en-IN" sz="1700" dirty="0">
              <a:latin typeface="+mn-lt"/>
            </a:endParaRPr>
          </a:p>
        </p:txBody>
      </p:sp>
      <p:sp>
        <p:nvSpPr>
          <p:cNvPr id="10" name="TextBox 9">
            <a:extLst>
              <a:ext uri="{FF2B5EF4-FFF2-40B4-BE49-F238E27FC236}">
                <a16:creationId xmlns:a16="http://schemas.microsoft.com/office/drawing/2014/main" id="{9DACF5A8-C8D4-CD66-8F13-7D0682D4CE6A}"/>
              </a:ext>
            </a:extLst>
          </p:cNvPr>
          <p:cNvSpPr txBox="1"/>
          <p:nvPr/>
        </p:nvSpPr>
        <p:spPr>
          <a:xfrm>
            <a:off x="458133" y="4795560"/>
            <a:ext cx="10870626" cy="1923604"/>
          </a:xfrm>
          <a:prstGeom prst="rect">
            <a:avLst/>
          </a:prstGeom>
          <a:noFill/>
        </p:spPr>
        <p:txBody>
          <a:bodyPr wrap="square" rtlCol="0">
            <a:spAutoFit/>
          </a:bodyPr>
          <a:lstStyle/>
          <a:p>
            <a:pPr>
              <a:lnSpc>
                <a:spcPct val="150000"/>
              </a:lnSpc>
            </a:pPr>
            <a:r>
              <a:rPr lang="en-US" sz="1700" b="1" dirty="0">
                <a:latin typeface="+mn-lt"/>
              </a:rPr>
              <a:t>Our Values</a:t>
            </a:r>
          </a:p>
          <a:p>
            <a:pPr marL="742950" lvl="1" indent="-285750">
              <a:lnSpc>
                <a:spcPct val="150000"/>
              </a:lnSpc>
              <a:buFont typeface="Arial" panose="020B0604020202020204" pitchFamily="34" charset="0"/>
              <a:buChar char="•"/>
            </a:pPr>
            <a:r>
              <a:rPr lang="en-US" sz="1700" dirty="0">
                <a:latin typeface="+mn-lt"/>
              </a:rPr>
              <a:t>Extreme Ownership</a:t>
            </a:r>
          </a:p>
          <a:p>
            <a:pPr marL="742950" lvl="1" indent="-285750">
              <a:buFont typeface="Arial" panose="020B0604020202020204" pitchFamily="34" charset="0"/>
              <a:buChar char="•"/>
            </a:pPr>
            <a:r>
              <a:rPr lang="en-US" sz="1700" dirty="0">
                <a:latin typeface="+mn-lt"/>
              </a:rPr>
              <a:t>Better Than Before</a:t>
            </a:r>
          </a:p>
          <a:p>
            <a:pPr marL="742950" lvl="1" indent="-285750">
              <a:buFont typeface="Arial" panose="020B0604020202020204" pitchFamily="34" charset="0"/>
              <a:buChar char="•"/>
            </a:pPr>
            <a:r>
              <a:rPr lang="en-US" sz="1700" dirty="0">
                <a:latin typeface="+mn-lt"/>
              </a:rPr>
              <a:t>Respect For People</a:t>
            </a:r>
          </a:p>
          <a:p>
            <a:pPr marL="742950" lvl="1" indent="-285750">
              <a:buFont typeface="Arial" panose="020B0604020202020204" pitchFamily="34" charset="0"/>
              <a:buChar char="•"/>
            </a:pPr>
            <a:r>
              <a:rPr lang="en-US" sz="1700" dirty="0">
                <a:latin typeface="+mn-lt"/>
              </a:rPr>
              <a:t>Sustainability</a:t>
            </a:r>
          </a:p>
          <a:p>
            <a:pPr lvl="1" algn="just"/>
            <a:r>
              <a:rPr lang="en-US" sz="1700" dirty="0">
                <a:latin typeface="+mn-lt"/>
              </a:rPr>
              <a:t>  </a:t>
            </a:r>
            <a:endParaRPr lang="en-IN" sz="1700" dirty="0">
              <a:latin typeface="+mn-lt"/>
            </a:endParaRPr>
          </a:p>
        </p:txBody>
      </p:sp>
    </p:spTree>
    <p:extLst>
      <p:ext uri="{BB962C8B-B14F-4D97-AF65-F5344CB8AC3E}">
        <p14:creationId xmlns:p14="http://schemas.microsoft.com/office/powerpoint/2010/main" val="671252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869950">
              <a:lnSpc>
                <a:spcPct val="100000"/>
              </a:lnSpc>
              <a:spcBef>
                <a:spcPts val="100"/>
              </a:spcBef>
            </a:pPr>
            <a:r>
              <a:rPr spc="-415" dirty="0"/>
              <a:t>KEY</a:t>
            </a:r>
            <a:r>
              <a:rPr spc="-175" dirty="0"/>
              <a:t> </a:t>
            </a:r>
            <a:r>
              <a:rPr spc="-270" dirty="0"/>
              <a:t>PRODUCTS</a:t>
            </a:r>
            <a:r>
              <a:rPr spc="-175" dirty="0"/>
              <a:t> </a:t>
            </a:r>
            <a:r>
              <a:rPr spc="-225" dirty="0"/>
              <a:t>OF</a:t>
            </a:r>
            <a:r>
              <a:rPr spc="-175" dirty="0"/>
              <a:t> </a:t>
            </a:r>
            <a:r>
              <a:rPr spc="-385" dirty="0"/>
              <a:t>JSP</a:t>
            </a:r>
          </a:p>
        </p:txBody>
      </p:sp>
      <p:pic>
        <p:nvPicPr>
          <p:cNvPr id="3" name="object 3"/>
          <p:cNvPicPr/>
          <p:nvPr/>
        </p:nvPicPr>
        <p:blipFill>
          <a:blip r:embed="rId2" cstate="print"/>
          <a:stretch>
            <a:fillRect/>
          </a:stretch>
        </p:blipFill>
        <p:spPr>
          <a:xfrm>
            <a:off x="388622" y="4206392"/>
            <a:ext cx="1972337" cy="2267557"/>
          </a:xfrm>
          <a:prstGeom prst="rect">
            <a:avLst/>
          </a:prstGeom>
        </p:spPr>
      </p:pic>
      <p:pic>
        <p:nvPicPr>
          <p:cNvPr id="7" name="object 7"/>
          <p:cNvPicPr/>
          <p:nvPr/>
        </p:nvPicPr>
        <p:blipFill>
          <a:blip r:embed="rId3" cstate="print"/>
          <a:stretch>
            <a:fillRect/>
          </a:stretch>
        </p:blipFill>
        <p:spPr>
          <a:xfrm>
            <a:off x="4439517" y="1606664"/>
            <a:ext cx="2045709" cy="2087880"/>
          </a:xfrm>
          <a:prstGeom prst="rect">
            <a:avLst/>
          </a:prstGeom>
        </p:spPr>
      </p:pic>
      <p:pic>
        <p:nvPicPr>
          <p:cNvPr id="9" name="object 9"/>
          <p:cNvPicPr/>
          <p:nvPr/>
        </p:nvPicPr>
        <p:blipFill>
          <a:blip r:embed="rId4" cstate="print"/>
          <a:stretch>
            <a:fillRect/>
          </a:stretch>
        </p:blipFill>
        <p:spPr>
          <a:xfrm>
            <a:off x="6549364" y="1658777"/>
            <a:ext cx="2073851" cy="2080662"/>
          </a:xfrm>
          <a:prstGeom prst="rect">
            <a:avLst/>
          </a:prstGeom>
        </p:spPr>
      </p:pic>
      <p:pic>
        <p:nvPicPr>
          <p:cNvPr id="10" name="object 10"/>
          <p:cNvPicPr/>
          <p:nvPr/>
        </p:nvPicPr>
        <p:blipFill>
          <a:blip r:embed="rId5" cstate="print"/>
          <a:stretch>
            <a:fillRect/>
          </a:stretch>
        </p:blipFill>
        <p:spPr>
          <a:xfrm>
            <a:off x="6636937" y="4182226"/>
            <a:ext cx="1986278" cy="2229636"/>
          </a:xfrm>
          <a:prstGeom prst="rect">
            <a:avLst/>
          </a:prstGeom>
        </p:spPr>
      </p:pic>
      <p:sp>
        <p:nvSpPr>
          <p:cNvPr id="13" name="object 13"/>
          <p:cNvSpPr txBox="1"/>
          <p:nvPr/>
        </p:nvSpPr>
        <p:spPr>
          <a:xfrm>
            <a:off x="4447776" y="3332632"/>
            <a:ext cx="1964286" cy="352661"/>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kumimoji="0" sz="1200" b="1" i="0" u="none" strike="noStrike" kern="0" cap="none" spc="-10" normalizeH="0" baseline="0" noProof="0" dirty="0">
                <a:ln>
                  <a:noFill/>
                </a:ln>
                <a:solidFill>
                  <a:srgbClr val="FFFFFF"/>
                </a:solidFill>
                <a:effectLst/>
                <a:uLnTx/>
                <a:uFillTx/>
                <a:latin typeface="Arial"/>
                <a:cs typeface="Arial"/>
              </a:rPr>
              <a:t>PLATES</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4" name="object 14"/>
          <p:cNvSpPr txBox="1"/>
          <p:nvPr/>
        </p:nvSpPr>
        <p:spPr>
          <a:xfrm>
            <a:off x="6636937" y="3347738"/>
            <a:ext cx="1926846" cy="352661"/>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kumimoji="0" sz="1200" b="1" i="0" u="none" strike="noStrike" kern="0" cap="none" spc="-20" normalizeH="0" baseline="0" noProof="0" dirty="0">
                <a:ln>
                  <a:noFill/>
                </a:ln>
                <a:solidFill>
                  <a:srgbClr val="FFFFFF"/>
                </a:solidFill>
                <a:effectLst/>
                <a:uLnTx/>
                <a:uFillTx/>
                <a:latin typeface="Arial"/>
                <a:cs typeface="Arial"/>
              </a:rPr>
              <a:t>RAIL</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15" name="object 15"/>
          <p:cNvSpPr txBox="1"/>
          <p:nvPr/>
        </p:nvSpPr>
        <p:spPr>
          <a:xfrm>
            <a:off x="6636937" y="6059201"/>
            <a:ext cx="1986278" cy="352661"/>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kumimoji="0" lang="en-US" sz="1200" b="1" i="0" u="none" strike="noStrike" kern="0" cap="none" spc="-10" normalizeH="0" baseline="0" noProof="0" dirty="0">
                <a:ln>
                  <a:noFill/>
                </a:ln>
                <a:solidFill>
                  <a:srgbClr val="FFFFFF"/>
                </a:solidFill>
                <a:effectLst/>
                <a:uLnTx/>
                <a:uFillTx/>
                <a:latin typeface="Arial"/>
                <a:cs typeface="Arial"/>
              </a:rPr>
              <a:t>HOT ROLLED -</a:t>
            </a:r>
            <a:r>
              <a:rPr kumimoji="0" sz="1200" b="1" i="0" u="none" strike="noStrike" kern="0" cap="none" spc="-10" normalizeH="0" baseline="0" noProof="0" dirty="0">
                <a:ln>
                  <a:noFill/>
                </a:ln>
                <a:solidFill>
                  <a:srgbClr val="FFFFFF"/>
                </a:solidFill>
                <a:effectLst/>
                <a:uLnTx/>
                <a:uFillTx/>
                <a:latin typeface="Arial"/>
                <a:cs typeface="Arial"/>
              </a:rPr>
              <a:t>COILS</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18" name="object 18"/>
          <p:cNvSpPr txBox="1"/>
          <p:nvPr/>
        </p:nvSpPr>
        <p:spPr>
          <a:xfrm>
            <a:off x="366688" y="6078370"/>
            <a:ext cx="1983583" cy="352661"/>
          </a:xfrm>
          <a:prstGeom prst="rect">
            <a:avLst/>
          </a:prstGeom>
          <a:solidFill>
            <a:srgbClr val="000000">
              <a:alpha val="68998"/>
            </a:srgbClr>
          </a:solidFill>
        </p:spPr>
        <p:txBody>
          <a:bodyPr vert="horz" wrap="square" lIns="0" tIns="166370" rIns="0" bIns="0" rtlCol="0">
            <a:spAutoFit/>
          </a:bodyPr>
          <a:lstStyle/>
          <a:p>
            <a:pPr marL="401320" marR="0" lvl="0" indent="0" defTabSz="914400" eaLnBrk="1" fontAlgn="auto" latinLnBrk="0" hangingPunct="1">
              <a:lnSpc>
                <a:spcPct val="100000"/>
              </a:lnSpc>
              <a:spcBef>
                <a:spcPts val="1310"/>
              </a:spcBef>
              <a:spcAft>
                <a:spcPts val="0"/>
              </a:spcAft>
              <a:buClrTx/>
              <a:buSzTx/>
              <a:buFontTx/>
              <a:buNone/>
              <a:tabLst/>
              <a:defRPr/>
            </a:pPr>
            <a:r>
              <a:rPr lang="en-US" sz="1200" b="1" spc="-70" dirty="0">
                <a:solidFill>
                  <a:srgbClr val="FFFFFF"/>
                </a:solidFill>
                <a:latin typeface="Arial"/>
                <a:cs typeface="Arial"/>
              </a:rPr>
              <a:t>ANGLES &amp; CHANNELS</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19" name="object 19"/>
          <p:cNvSpPr/>
          <p:nvPr/>
        </p:nvSpPr>
        <p:spPr>
          <a:xfrm>
            <a:off x="0" y="7437602"/>
            <a:ext cx="10692130" cy="122555"/>
          </a:xfrm>
          <a:custGeom>
            <a:avLst/>
            <a:gdLst/>
            <a:ahLst/>
            <a:cxnLst/>
            <a:rect l="l" t="t" r="r" b="b"/>
            <a:pathLst>
              <a:path w="10692130" h="122554">
                <a:moveTo>
                  <a:pt x="10692003" y="0"/>
                </a:moveTo>
                <a:lnTo>
                  <a:pt x="0" y="0"/>
                </a:lnTo>
                <a:lnTo>
                  <a:pt x="0" y="122402"/>
                </a:lnTo>
                <a:lnTo>
                  <a:pt x="10692003" y="122402"/>
                </a:lnTo>
                <a:lnTo>
                  <a:pt x="10692003" y="0"/>
                </a:lnTo>
                <a:close/>
              </a:path>
            </a:pathLst>
          </a:custGeom>
          <a:solidFill>
            <a:srgbClr val="F6871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20" name="object 20"/>
          <p:cNvGrpSpPr/>
          <p:nvPr/>
        </p:nvGrpSpPr>
        <p:grpSpPr>
          <a:xfrm>
            <a:off x="9469035" y="254011"/>
            <a:ext cx="1028700" cy="462915"/>
            <a:chOff x="9469035" y="254011"/>
            <a:chExt cx="1028700" cy="462915"/>
          </a:xfrm>
        </p:grpSpPr>
        <p:sp>
          <p:nvSpPr>
            <p:cNvPr id="21" name="object 21"/>
            <p:cNvSpPr/>
            <p:nvPr/>
          </p:nvSpPr>
          <p:spPr>
            <a:xfrm>
              <a:off x="10111868" y="254011"/>
              <a:ext cx="339090" cy="300990"/>
            </a:xfrm>
            <a:custGeom>
              <a:avLst/>
              <a:gdLst/>
              <a:ahLst/>
              <a:cxnLst/>
              <a:rect l="l" t="t" r="r" b="b"/>
              <a:pathLst>
                <a:path w="339090" h="300990">
                  <a:moveTo>
                    <a:pt x="148481" y="230200"/>
                  </a:moveTo>
                  <a:lnTo>
                    <a:pt x="15938" y="230200"/>
                  </a:lnTo>
                  <a:lnTo>
                    <a:pt x="0" y="280936"/>
                  </a:lnTo>
                  <a:lnTo>
                    <a:pt x="1134" y="300277"/>
                  </a:lnTo>
                  <a:lnTo>
                    <a:pt x="21469" y="300388"/>
                  </a:lnTo>
                  <a:lnTo>
                    <a:pt x="62797" y="281527"/>
                  </a:lnTo>
                  <a:lnTo>
                    <a:pt x="126911" y="243954"/>
                  </a:lnTo>
                  <a:lnTo>
                    <a:pt x="148481" y="230200"/>
                  </a:lnTo>
                  <a:close/>
                </a:path>
                <a:path w="339090" h="300990">
                  <a:moveTo>
                    <a:pt x="42964" y="182562"/>
                  </a:moveTo>
                  <a:lnTo>
                    <a:pt x="37279" y="192850"/>
                  </a:lnTo>
                  <a:lnTo>
                    <a:pt x="24856" y="214350"/>
                  </a:lnTo>
                  <a:lnTo>
                    <a:pt x="15963" y="230174"/>
                  </a:lnTo>
                  <a:lnTo>
                    <a:pt x="15838" y="230487"/>
                  </a:lnTo>
                  <a:lnTo>
                    <a:pt x="15938" y="230200"/>
                  </a:lnTo>
                  <a:lnTo>
                    <a:pt x="148481" y="230200"/>
                  </a:lnTo>
                  <a:lnTo>
                    <a:pt x="182878" y="208267"/>
                  </a:lnTo>
                  <a:lnTo>
                    <a:pt x="53938" y="208267"/>
                  </a:lnTo>
                  <a:lnTo>
                    <a:pt x="37835" y="207996"/>
                  </a:lnTo>
                  <a:lnTo>
                    <a:pt x="42964" y="182562"/>
                  </a:lnTo>
                  <a:close/>
                </a:path>
                <a:path w="339090" h="300990">
                  <a:moveTo>
                    <a:pt x="16217" y="229374"/>
                  </a:moveTo>
                  <a:lnTo>
                    <a:pt x="15944" y="230174"/>
                  </a:lnTo>
                  <a:lnTo>
                    <a:pt x="16217" y="229374"/>
                  </a:lnTo>
                  <a:close/>
                </a:path>
                <a:path w="339090" h="300990">
                  <a:moveTo>
                    <a:pt x="338721" y="0"/>
                  </a:moveTo>
                  <a:lnTo>
                    <a:pt x="289101" y="60908"/>
                  </a:lnTo>
                  <a:lnTo>
                    <a:pt x="252964" y="89543"/>
                  </a:lnTo>
                  <a:lnTo>
                    <a:pt x="209013" y="118754"/>
                  </a:lnTo>
                  <a:lnTo>
                    <a:pt x="157048" y="149885"/>
                  </a:lnTo>
                  <a:lnTo>
                    <a:pt x="93075" y="187516"/>
                  </a:lnTo>
                  <a:lnTo>
                    <a:pt x="53938" y="208267"/>
                  </a:lnTo>
                  <a:lnTo>
                    <a:pt x="182878" y="208267"/>
                  </a:lnTo>
                  <a:lnTo>
                    <a:pt x="243305" y="165967"/>
                  </a:lnTo>
                  <a:lnTo>
                    <a:pt x="282302" y="132713"/>
                  </a:lnTo>
                  <a:lnTo>
                    <a:pt x="310124" y="101116"/>
                  </a:lnTo>
                  <a:lnTo>
                    <a:pt x="337115" y="36386"/>
                  </a:lnTo>
                  <a:lnTo>
                    <a:pt x="338721" y="0"/>
                  </a:lnTo>
                  <a:close/>
                </a:path>
              </a:pathLst>
            </a:custGeom>
            <a:solidFill>
              <a:srgbClr val="59AB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p:nvPr/>
          </p:nvSpPr>
          <p:spPr>
            <a:xfrm>
              <a:off x="10057168" y="352104"/>
              <a:ext cx="122555" cy="132715"/>
            </a:xfrm>
            <a:custGeom>
              <a:avLst/>
              <a:gdLst/>
              <a:ahLst/>
              <a:cxnLst/>
              <a:rect l="l" t="t" r="r" b="b"/>
              <a:pathLst>
                <a:path w="122554" h="132715">
                  <a:moveTo>
                    <a:pt x="81178" y="0"/>
                  </a:moveTo>
                  <a:lnTo>
                    <a:pt x="48083" y="7678"/>
                  </a:lnTo>
                  <a:lnTo>
                    <a:pt x="32738" y="11678"/>
                  </a:lnTo>
                  <a:lnTo>
                    <a:pt x="18961" y="15786"/>
                  </a:lnTo>
                  <a:lnTo>
                    <a:pt x="0" y="105689"/>
                  </a:lnTo>
                  <a:lnTo>
                    <a:pt x="16119" y="100801"/>
                  </a:lnTo>
                  <a:lnTo>
                    <a:pt x="33467" y="95953"/>
                  </a:lnTo>
                  <a:lnTo>
                    <a:pt x="51392" y="91578"/>
                  </a:lnTo>
                  <a:lnTo>
                    <a:pt x="69240" y="88112"/>
                  </a:lnTo>
                  <a:lnTo>
                    <a:pt x="80452" y="89136"/>
                  </a:lnTo>
                  <a:lnTo>
                    <a:pt x="82148" y="97293"/>
                  </a:lnTo>
                  <a:lnTo>
                    <a:pt x="77736" y="111867"/>
                  </a:lnTo>
                  <a:lnTo>
                    <a:pt x="70624" y="132143"/>
                  </a:lnTo>
                  <a:lnTo>
                    <a:pt x="79501" y="116605"/>
                  </a:lnTo>
                  <a:lnTo>
                    <a:pt x="91777" y="96063"/>
                  </a:lnTo>
                  <a:lnTo>
                    <a:pt x="97282" y="85598"/>
                  </a:lnTo>
                  <a:lnTo>
                    <a:pt x="114155" y="48668"/>
                  </a:lnTo>
                  <a:lnTo>
                    <a:pt x="122143" y="18372"/>
                  </a:lnTo>
                  <a:lnTo>
                    <a:pt x="113675" y="289"/>
                  </a:lnTo>
                  <a:lnTo>
                    <a:pt x="81178" y="0"/>
                  </a:lnTo>
                  <a:close/>
                </a:path>
              </a:pathLst>
            </a:custGeom>
            <a:solidFill>
              <a:srgbClr val="F5822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9614396" y="627735"/>
              <a:ext cx="315595" cy="88900"/>
            </a:xfrm>
            <a:custGeom>
              <a:avLst/>
              <a:gdLst/>
              <a:ahLst/>
              <a:cxnLst/>
              <a:rect l="l" t="t" r="r" b="b"/>
              <a:pathLst>
                <a:path w="315595" h="88900">
                  <a:moveTo>
                    <a:pt x="60388" y="4064"/>
                  </a:moveTo>
                  <a:lnTo>
                    <a:pt x="53873" y="1358"/>
                  </a:lnTo>
                  <a:lnTo>
                    <a:pt x="46850" y="0"/>
                  </a:lnTo>
                  <a:lnTo>
                    <a:pt x="39725" y="0"/>
                  </a:lnTo>
                  <a:lnTo>
                    <a:pt x="29324" y="1625"/>
                  </a:lnTo>
                  <a:lnTo>
                    <a:pt x="20218" y="6375"/>
                  </a:lnTo>
                  <a:lnTo>
                    <a:pt x="13766" y="14058"/>
                  </a:lnTo>
                  <a:lnTo>
                    <a:pt x="11315" y="24472"/>
                  </a:lnTo>
                  <a:lnTo>
                    <a:pt x="15887" y="38061"/>
                  </a:lnTo>
                  <a:lnTo>
                    <a:pt x="25958" y="45999"/>
                  </a:lnTo>
                  <a:lnTo>
                    <a:pt x="36017" y="52743"/>
                  </a:lnTo>
                  <a:lnTo>
                    <a:pt x="40589" y="62725"/>
                  </a:lnTo>
                  <a:lnTo>
                    <a:pt x="40589" y="69862"/>
                  </a:lnTo>
                  <a:lnTo>
                    <a:pt x="35052" y="77978"/>
                  </a:lnTo>
                  <a:lnTo>
                    <a:pt x="15989" y="77978"/>
                  </a:lnTo>
                  <a:lnTo>
                    <a:pt x="8978" y="75755"/>
                  </a:lnTo>
                  <a:lnTo>
                    <a:pt x="3937" y="72555"/>
                  </a:lnTo>
                  <a:lnTo>
                    <a:pt x="0" y="83870"/>
                  </a:lnTo>
                  <a:lnTo>
                    <a:pt x="6896" y="86575"/>
                  </a:lnTo>
                  <a:lnTo>
                    <a:pt x="14020" y="88798"/>
                  </a:lnTo>
                  <a:lnTo>
                    <a:pt x="23977" y="88798"/>
                  </a:lnTo>
                  <a:lnTo>
                    <a:pt x="37325" y="86309"/>
                  </a:lnTo>
                  <a:lnTo>
                    <a:pt x="46545" y="79870"/>
                  </a:lnTo>
                  <a:lnTo>
                    <a:pt x="51892" y="71005"/>
                  </a:lnTo>
                  <a:lnTo>
                    <a:pt x="53619" y="61252"/>
                  </a:lnTo>
                  <a:lnTo>
                    <a:pt x="49047" y="47993"/>
                  </a:lnTo>
                  <a:lnTo>
                    <a:pt x="38989" y="39700"/>
                  </a:lnTo>
                  <a:lnTo>
                    <a:pt x="28930" y="32918"/>
                  </a:lnTo>
                  <a:lnTo>
                    <a:pt x="24358" y="24231"/>
                  </a:lnTo>
                  <a:lnTo>
                    <a:pt x="24358" y="14020"/>
                  </a:lnTo>
                  <a:lnTo>
                    <a:pt x="33210" y="10833"/>
                  </a:lnTo>
                  <a:lnTo>
                    <a:pt x="47840" y="10833"/>
                  </a:lnTo>
                  <a:lnTo>
                    <a:pt x="52882" y="12547"/>
                  </a:lnTo>
                  <a:lnTo>
                    <a:pt x="56934" y="15011"/>
                  </a:lnTo>
                  <a:lnTo>
                    <a:pt x="60388" y="4064"/>
                  </a:lnTo>
                  <a:close/>
                </a:path>
                <a:path w="315595" h="88900">
                  <a:moveTo>
                    <a:pt x="136385" y="1485"/>
                  </a:moveTo>
                  <a:lnTo>
                    <a:pt x="70586" y="1485"/>
                  </a:lnTo>
                  <a:lnTo>
                    <a:pt x="68262" y="12306"/>
                  </a:lnTo>
                  <a:lnTo>
                    <a:pt x="94945" y="12306"/>
                  </a:lnTo>
                  <a:lnTo>
                    <a:pt x="78828" y="87325"/>
                  </a:lnTo>
                  <a:lnTo>
                    <a:pt x="91249" y="87325"/>
                  </a:lnTo>
                  <a:lnTo>
                    <a:pt x="107353" y="12306"/>
                  </a:lnTo>
                  <a:lnTo>
                    <a:pt x="134048" y="12306"/>
                  </a:lnTo>
                  <a:lnTo>
                    <a:pt x="136385" y="1485"/>
                  </a:lnTo>
                  <a:close/>
                </a:path>
                <a:path w="315595" h="88900">
                  <a:moveTo>
                    <a:pt x="195364" y="1485"/>
                  </a:moveTo>
                  <a:lnTo>
                    <a:pt x="148755" y="1485"/>
                  </a:lnTo>
                  <a:lnTo>
                    <a:pt x="129946" y="87325"/>
                  </a:lnTo>
                  <a:lnTo>
                    <a:pt x="178396" y="87325"/>
                  </a:lnTo>
                  <a:lnTo>
                    <a:pt x="180733" y="76504"/>
                  </a:lnTo>
                  <a:lnTo>
                    <a:pt x="144703" y="76504"/>
                  </a:lnTo>
                  <a:lnTo>
                    <a:pt x="150964" y="48221"/>
                  </a:lnTo>
                  <a:lnTo>
                    <a:pt x="183197" y="48221"/>
                  </a:lnTo>
                  <a:lnTo>
                    <a:pt x="185293" y="37388"/>
                  </a:lnTo>
                  <a:lnTo>
                    <a:pt x="153428" y="37388"/>
                  </a:lnTo>
                  <a:lnTo>
                    <a:pt x="158965" y="12306"/>
                  </a:lnTo>
                  <a:lnTo>
                    <a:pt x="192913" y="12306"/>
                  </a:lnTo>
                  <a:lnTo>
                    <a:pt x="195364" y="1485"/>
                  </a:lnTo>
                  <a:close/>
                </a:path>
                <a:path w="315595" h="88900">
                  <a:moveTo>
                    <a:pt x="263194" y="1485"/>
                  </a:moveTo>
                  <a:lnTo>
                    <a:pt x="216585" y="1485"/>
                  </a:lnTo>
                  <a:lnTo>
                    <a:pt x="197777" y="87325"/>
                  </a:lnTo>
                  <a:lnTo>
                    <a:pt x="246227" y="87325"/>
                  </a:lnTo>
                  <a:lnTo>
                    <a:pt x="248564" y="76504"/>
                  </a:lnTo>
                  <a:lnTo>
                    <a:pt x="212534" y="76504"/>
                  </a:lnTo>
                  <a:lnTo>
                    <a:pt x="218795" y="48221"/>
                  </a:lnTo>
                  <a:lnTo>
                    <a:pt x="251028" y="48221"/>
                  </a:lnTo>
                  <a:lnTo>
                    <a:pt x="253111" y="37388"/>
                  </a:lnTo>
                  <a:lnTo>
                    <a:pt x="221259" y="37388"/>
                  </a:lnTo>
                  <a:lnTo>
                    <a:pt x="226796" y="12306"/>
                  </a:lnTo>
                  <a:lnTo>
                    <a:pt x="260743" y="12306"/>
                  </a:lnTo>
                  <a:lnTo>
                    <a:pt x="263194" y="1485"/>
                  </a:lnTo>
                  <a:close/>
                </a:path>
                <a:path w="315595" h="88900">
                  <a:moveTo>
                    <a:pt x="315544" y="76504"/>
                  </a:moveTo>
                  <a:lnTo>
                    <a:pt x="279882" y="76504"/>
                  </a:lnTo>
                  <a:lnTo>
                    <a:pt x="296113" y="1485"/>
                  </a:lnTo>
                  <a:lnTo>
                    <a:pt x="283692" y="1485"/>
                  </a:lnTo>
                  <a:lnTo>
                    <a:pt x="265125" y="87325"/>
                  </a:lnTo>
                  <a:lnTo>
                    <a:pt x="313334" y="87325"/>
                  </a:lnTo>
                  <a:lnTo>
                    <a:pt x="315544" y="76504"/>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4" name="object 24"/>
            <p:cNvPicPr/>
            <p:nvPr/>
          </p:nvPicPr>
          <p:blipFill>
            <a:blip r:embed="rId6" cstate="print"/>
            <a:stretch>
              <a:fillRect/>
            </a:stretch>
          </p:blipFill>
          <p:spPr>
            <a:xfrm>
              <a:off x="9961799" y="627731"/>
              <a:ext cx="75628" cy="88798"/>
            </a:xfrm>
            <a:prstGeom prst="rect">
              <a:avLst/>
            </a:prstGeom>
          </p:spPr>
        </p:pic>
        <p:pic>
          <p:nvPicPr>
            <p:cNvPr id="25" name="object 25"/>
            <p:cNvPicPr/>
            <p:nvPr/>
          </p:nvPicPr>
          <p:blipFill>
            <a:blip r:embed="rId7" cstate="print"/>
            <a:stretch>
              <a:fillRect/>
            </a:stretch>
          </p:blipFill>
          <p:spPr>
            <a:xfrm>
              <a:off x="10079881" y="627739"/>
              <a:ext cx="417851" cy="88785"/>
            </a:xfrm>
            <a:prstGeom prst="rect">
              <a:avLst/>
            </a:prstGeom>
          </p:spPr>
        </p:pic>
        <p:sp>
          <p:nvSpPr>
            <p:cNvPr id="26" name="object 26"/>
            <p:cNvSpPr/>
            <p:nvPr/>
          </p:nvSpPr>
          <p:spPr>
            <a:xfrm>
              <a:off x="9469031" y="463956"/>
              <a:ext cx="643255" cy="153035"/>
            </a:xfrm>
            <a:custGeom>
              <a:avLst/>
              <a:gdLst/>
              <a:ahLst/>
              <a:cxnLst/>
              <a:rect l="l" t="t" r="r" b="b"/>
              <a:pathLst>
                <a:path w="643254" h="153034">
                  <a:moveTo>
                    <a:pt x="129501" y="0"/>
                  </a:moveTo>
                  <a:lnTo>
                    <a:pt x="88353" y="0"/>
                  </a:lnTo>
                  <a:lnTo>
                    <a:pt x="79705" y="40881"/>
                  </a:lnTo>
                  <a:lnTo>
                    <a:pt x="73037" y="71983"/>
                  </a:lnTo>
                  <a:lnTo>
                    <a:pt x="68491" y="92392"/>
                  </a:lnTo>
                  <a:lnTo>
                    <a:pt x="65100" y="104889"/>
                  </a:lnTo>
                  <a:lnTo>
                    <a:pt x="56972" y="117830"/>
                  </a:lnTo>
                  <a:lnTo>
                    <a:pt x="39560" y="126009"/>
                  </a:lnTo>
                  <a:lnTo>
                    <a:pt x="8331" y="124206"/>
                  </a:lnTo>
                  <a:lnTo>
                    <a:pt x="5613" y="123596"/>
                  </a:lnTo>
                  <a:lnTo>
                    <a:pt x="5219" y="123469"/>
                  </a:lnTo>
                  <a:lnTo>
                    <a:pt x="0" y="141071"/>
                  </a:lnTo>
                  <a:lnTo>
                    <a:pt x="32321" y="152717"/>
                  </a:lnTo>
                  <a:lnTo>
                    <a:pt x="61912" y="150202"/>
                  </a:lnTo>
                  <a:lnTo>
                    <a:pt x="84391" y="139141"/>
                  </a:lnTo>
                  <a:lnTo>
                    <a:pt x="95846" y="126009"/>
                  </a:lnTo>
                  <a:lnTo>
                    <a:pt x="99923" y="121335"/>
                  </a:lnTo>
                  <a:lnTo>
                    <a:pt x="108673" y="98628"/>
                  </a:lnTo>
                  <a:lnTo>
                    <a:pt x="129501" y="0"/>
                  </a:lnTo>
                  <a:close/>
                </a:path>
                <a:path w="643254" h="153034">
                  <a:moveTo>
                    <a:pt x="179920" y="26403"/>
                  </a:moveTo>
                  <a:lnTo>
                    <a:pt x="143421" y="26403"/>
                  </a:lnTo>
                  <a:lnTo>
                    <a:pt x="120929" y="132930"/>
                  </a:lnTo>
                  <a:lnTo>
                    <a:pt x="157429" y="132930"/>
                  </a:lnTo>
                  <a:lnTo>
                    <a:pt x="179920" y="26403"/>
                  </a:lnTo>
                  <a:close/>
                </a:path>
                <a:path w="643254" h="153034">
                  <a:moveTo>
                    <a:pt x="317284" y="26403"/>
                  </a:moveTo>
                  <a:lnTo>
                    <a:pt x="285508" y="26403"/>
                  </a:lnTo>
                  <a:lnTo>
                    <a:pt x="273291" y="83997"/>
                  </a:lnTo>
                  <a:lnTo>
                    <a:pt x="272542" y="83997"/>
                  </a:lnTo>
                  <a:lnTo>
                    <a:pt x="228155" y="26403"/>
                  </a:lnTo>
                  <a:lnTo>
                    <a:pt x="199415" y="26403"/>
                  </a:lnTo>
                  <a:lnTo>
                    <a:pt x="176987" y="132930"/>
                  </a:lnTo>
                  <a:lnTo>
                    <a:pt x="208749" y="132930"/>
                  </a:lnTo>
                  <a:lnTo>
                    <a:pt x="220599" y="76962"/>
                  </a:lnTo>
                  <a:lnTo>
                    <a:pt x="221081" y="76962"/>
                  </a:lnTo>
                  <a:lnTo>
                    <a:pt x="264883" y="132930"/>
                  </a:lnTo>
                  <a:lnTo>
                    <a:pt x="294817" y="132930"/>
                  </a:lnTo>
                  <a:lnTo>
                    <a:pt x="317284" y="26403"/>
                  </a:lnTo>
                  <a:close/>
                </a:path>
                <a:path w="643254" h="153034">
                  <a:moveTo>
                    <a:pt x="439547" y="59232"/>
                  </a:moveTo>
                  <a:lnTo>
                    <a:pt x="435546" y="50266"/>
                  </a:lnTo>
                  <a:lnTo>
                    <a:pt x="431660" y="41567"/>
                  </a:lnTo>
                  <a:lnTo>
                    <a:pt x="415886" y="30340"/>
                  </a:lnTo>
                  <a:lnTo>
                    <a:pt x="402170" y="27978"/>
                  </a:lnTo>
                  <a:lnTo>
                    <a:pt x="402170" y="65900"/>
                  </a:lnTo>
                  <a:lnTo>
                    <a:pt x="401332" y="80149"/>
                  </a:lnTo>
                  <a:lnTo>
                    <a:pt x="396659" y="93764"/>
                  </a:lnTo>
                  <a:lnTo>
                    <a:pt x="389001" y="102577"/>
                  </a:lnTo>
                  <a:lnTo>
                    <a:pt x="377609" y="107403"/>
                  </a:lnTo>
                  <a:lnTo>
                    <a:pt x="361734" y="109054"/>
                  </a:lnTo>
                  <a:lnTo>
                    <a:pt x="355955" y="109054"/>
                  </a:lnTo>
                  <a:lnTo>
                    <a:pt x="368363" y="50266"/>
                  </a:lnTo>
                  <a:lnTo>
                    <a:pt x="374040" y="50266"/>
                  </a:lnTo>
                  <a:lnTo>
                    <a:pt x="388226" y="51739"/>
                  </a:lnTo>
                  <a:lnTo>
                    <a:pt x="397700" y="56692"/>
                  </a:lnTo>
                  <a:lnTo>
                    <a:pt x="402170" y="65900"/>
                  </a:lnTo>
                  <a:lnTo>
                    <a:pt x="402170" y="27978"/>
                  </a:lnTo>
                  <a:lnTo>
                    <a:pt x="393026" y="26403"/>
                  </a:lnTo>
                  <a:lnTo>
                    <a:pt x="336791" y="26403"/>
                  </a:lnTo>
                  <a:lnTo>
                    <a:pt x="314452" y="132930"/>
                  </a:lnTo>
                  <a:lnTo>
                    <a:pt x="363550" y="132930"/>
                  </a:lnTo>
                  <a:lnTo>
                    <a:pt x="412572" y="122288"/>
                  </a:lnTo>
                  <a:lnTo>
                    <a:pt x="438734" y="82448"/>
                  </a:lnTo>
                  <a:lnTo>
                    <a:pt x="439547" y="59232"/>
                  </a:lnTo>
                  <a:close/>
                </a:path>
                <a:path w="643254" h="153034">
                  <a:moveTo>
                    <a:pt x="552462" y="132867"/>
                  </a:moveTo>
                  <a:lnTo>
                    <a:pt x="533209" y="26403"/>
                  </a:lnTo>
                  <a:lnTo>
                    <a:pt x="493864" y="26403"/>
                  </a:lnTo>
                  <a:lnTo>
                    <a:pt x="422541" y="132930"/>
                  </a:lnTo>
                  <a:lnTo>
                    <a:pt x="462026" y="132930"/>
                  </a:lnTo>
                  <a:lnTo>
                    <a:pt x="502297" y="67881"/>
                  </a:lnTo>
                  <a:lnTo>
                    <a:pt x="502666" y="68008"/>
                  </a:lnTo>
                  <a:lnTo>
                    <a:pt x="512000" y="132930"/>
                  </a:lnTo>
                  <a:lnTo>
                    <a:pt x="552462" y="132867"/>
                  </a:lnTo>
                  <a:close/>
                </a:path>
                <a:path w="643254" h="153034">
                  <a:moveTo>
                    <a:pt x="642899" y="109054"/>
                  </a:moveTo>
                  <a:lnTo>
                    <a:pt x="599998" y="109054"/>
                  </a:lnTo>
                  <a:lnTo>
                    <a:pt x="617461" y="26403"/>
                  </a:lnTo>
                  <a:lnTo>
                    <a:pt x="580936" y="26403"/>
                  </a:lnTo>
                  <a:lnTo>
                    <a:pt x="558444" y="132930"/>
                  </a:lnTo>
                  <a:lnTo>
                    <a:pt x="637857" y="132930"/>
                  </a:lnTo>
                  <a:lnTo>
                    <a:pt x="642899" y="109054"/>
                  </a:lnTo>
                  <a:close/>
                </a:path>
              </a:pathLst>
            </a:custGeom>
            <a:solidFill>
              <a:srgbClr val="56565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pic>
        <p:nvPicPr>
          <p:cNvPr id="27" name="Picture 26">
            <a:extLst>
              <a:ext uri="{FF2B5EF4-FFF2-40B4-BE49-F238E27FC236}">
                <a16:creationId xmlns:a16="http://schemas.microsoft.com/office/drawing/2014/main" id="{F33F7F5F-27EE-79E0-7E00-F42E37A2FA9A}"/>
              </a:ext>
            </a:extLst>
          </p:cNvPr>
          <p:cNvPicPr>
            <a:picLocks noChangeAspect="1"/>
          </p:cNvPicPr>
          <p:nvPr/>
        </p:nvPicPr>
        <p:blipFill>
          <a:blip r:embed="rId8"/>
          <a:stretch>
            <a:fillRect/>
          </a:stretch>
        </p:blipFill>
        <p:spPr>
          <a:xfrm>
            <a:off x="457200" y="1598377"/>
            <a:ext cx="1903760" cy="2080662"/>
          </a:xfrm>
          <a:prstGeom prst="rect">
            <a:avLst/>
          </a:prstGeom>
        </p:spPr>
      </p:pic>
      <p:sp>
        <p:nvSpPr>
          <p:cNvPr id="11" name="object 11"/>
          <p:cNvSpPr txBox="1"/>
          <p:nvPr/>
        </p:nvSpPr>
        <p:spPr>
          <a:xfrm>
            <a:off x="444500" y="3187207"/>
            <a:ext cx="1902395" cy="352661"/>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lang="en-US" sz="1200" b="1" spc="-10" dirty="0">
                <a:solidFill>
                  <a:srgbClr val="FFFFFF"/>
                </a:solidFill>
                <a:latin typeface="Arial"/>
                <a:cs typeface="Arial"/>
              </a:rPr>
              <a:t>SHEET PILES</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30" name="object 5">
            <a:extLst>
              <a:ext uri="{FF2B5EF4-FFF2-40B4-BE49-F238E27FC236}">
                <a16:creationId xmlns:a16="http://schemas.microsoft.com/office/drawing/2014/main" id="{3CD7318B-0B38-4026-BA0E-31506B5A4231}"/>
              </a:ext>
            </a:extLst>
          </p:cNvPr>
          <p:cNvSpPr/>
          <p:nvPr/>
        </p:nvSpPr>
        <p:spPr>
          <a:xfrm>
            <a:off x="2427831" y="4196206"/>
            <a:ext cx="1919350" cy="2247146"/>
          </a:xfrm>
          <a:prstGeom prst="rect">
            <a:avLst/>
          </a:prstGeom>
          <a:blipFill>
            <a:blip r:embed="rId9"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11">
            <a:extLst>
              <a:ext uri="{FF2B5EF4-FFF2-40B4-BE49-F238E27FC236}">
                <a16:creationId xmlns:a16="http://schemas.microsoft.com/office/drawing/2014/main" id="{7902D25D-535E-9349-14AF-26BEFCF7AF30}"/>
              </a:ext>
            </a:extLst>
          </p:cNvPr>
          <p:cNvSpPr txBox="1"/>
          <p:nvPr/>
        </p:nvSpPr>
        <p:spPr>
          <a:xfrm>
            <a:off x="2407605" y="5919186"/>
            <a:ext cx="1902395" cy="537327"/>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lang="en-US" sz="1200" b="1" spc="-10" dirty="0">
                <a:solidFill>
                  <a:srgbClr val="FFFFFF"/>
                </a:solidFill>
                <a:latin typeface="Arial"/>
                <a:cs typeface="Arial"/>
              </a:rPr>
              <a:t>PARALLEL FLANGE BEAMS AND COLUMNS</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pic>
        <p:nvPicPr>
          <p:cNvPr id="4" name="Picture 3">
            <a:extLst>
              <a:ext uri="{FF2B5EF4-FFF2-40B4-BE49-F238E27FC236}">
                <a16:creationId xmlns:a16="http://schemas.microsoft.com/office/drawing/2014/main" id="{B64E0BA2-6C2C-EA57-A5EC-04A9E510FE95}"/>
              </a:ext>
            </a:extLst>
          </p:cNvPr>
          <p:cNvPicPr>
            <a:picLocks noChangeAspect="1"/>
          </p:cNvPicPr>
          <p:nvPr/>
        </p:nvPicPr>
        <p:blipFill>
          <a:blip r:embed="rId10"/>
          <a:stretch>
            <a:fillRect/>
          </a:stretch>
        </p:blipFill>
        <p:spPr>
          <a:xfrm>
            <a:off x="8789969" y="4221265"/>
            <a:ext cx="1660989" cy="2110920"/>
          </a:xfrm>
          <a:prstGeom prst="rect">
            <a:avLst/>
          </a:prstGeom>
        </p:spPr>
      </p:pic>
      <p:sp>
        <p:nvSpPr>
          <p:cNvPr id="6" name="object 15">
            <a:extLst>
              <a:ext uri="{FF2B5EF4-FFF2-40B4-BE49-F238E27FC236}">
                <a16:creationId xmlns:a16="http://schemas.microsoft.com/office/drawing/2014/main" id="{8645CBAD-6A1D-ADF0-DD65-2AB91034E27E}"/>
              </a:ext>
            </a:extLst>
          </p:cNvPr>
          <p:cNvSpPr txBox="1"/>
          <p:nvPr/>
        </p:nvSpPr>
        <p:spPr>
          <a:xfrm>
            <a:off x="8770503" y="6087811"/>
            <a:ext cx="1660989" cy="352661"/>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kumimoji="0" lang="en-US" sz="1200" b="1" i="0" u="none" strike="noStrike" kern="0" cap="none" spc="-10" normalizeH="0" baseline="0" noProof="0" dirty="0">
                <a:ln>
                  <a:noFill/>
                </a:ln>
                <a:solidFill>
                  <a:srgbClr val="FFFFFF"/>
                </a:solidFill>
                <a:effectLst/>
                <a:uLnTx/>
                <a:uFillTx/>
                <a:latin typeface="Arial"/>
                <a:cs typeface="Arial"/>
              </a:rPr>
              <a:t>HOLLOW SECTION</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pic>
        <p:nvPicPr>
          <p:cNvPr id="1026" name="Picture 2">
            <a:extLst>
              <a:ext uri="{FF2B5EF4-FFF2-40B4-BE49-F238E27FC236}">
                <a16:creationId xmlns:a16="http://schemas.microsoft.com/office/drawing/2014/main" id="{4CE35FFC-E9CC-76AA-1E8F-90A73282582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20812" y="1626237"/>
            <a:ext cx="1786944" cy="2131415"/>
          </a:xfrm>
          <a:prstGeom prst="rect">
            <a:avLst/>
          </a:prstGeom>
          <a:noFill/>
          <a:extLst>
            <a:ext uri="{909E8E84-426E-40DD-AFC4-6F175D3DCCD1}">
              <a14:hiddenFill xmlns:a14="http://schemas.microsoft.com/office/drawing/2010/main">
                <a:solidFill>
                  <a:srgbClr val="FFFFFF"/>
                </a:solidFill>
              </a14:hiddenFill>
            </a:ext>
          </a:extLst>
        </p:spPr>
      </p:pic>
      <p:sp>
        <p:nvSpPr>
          <p:cNvPr id="31" name="object 14">
            <a:extLst>
              <a:ext uri="{FF2B5EF4-FFF2-40B4-BE49-F238E27FC236}">
                <a16:creationId xmlns:a16="http://schemas.microsoft.com/office/drawing/2014/main" id="{BA852E00-5D61-28C3-991E-AF83DAA6EE6D}"/>
              </a:ext>
            </a:extLst>
          </p:cNvPr>
          <p:cNvSpPr txBox="1"/>
          <p:nvPr/>
        </p:nvSpPr>
        <p:spPr>
          <a:xfrm>
            <a:off x="8750915" y="3224135"/>
            <a:ext cx="1774451" cy="537327"/>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kumimoji="0" lang="en-US" sz="1200" b="1" i="0" u="none" strike="noStrike" kern="0" cap="none" spc="-20" normalizeH="0" baseline="0" noProof="0" dirty="0">
                <a:ln>
                  <a:noFill/>
                </a:ln>
                <a:solidFill>
                  <a:srgbClr val="FFFFFF"/>
                </a:solidFill>
                <a:effectLst/>
                <a:uLnTx/>
                <a:uFillTx/>
                <a:latin typeface="Arial"/>
                <a:cs typeface="Arial"/>
              </a:rPr>
              <a:t>SINUSOIDAL WEB BEAM</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pic>
        <p:nvPicPr>
          <p:cNvPr id="34" name="Picture 33">
            <a:extLst>
              <a:ext uri="{FF2B5EF4-FFF2-40B4-BE49-F238E27FC236}">
                <a16:creationId xmlns:a16="http://schemas.microsoft.com/office/drawing/2014/main" id="{F5DA4437-AF9D-4B6D-B4DB-F05ABBA0F258}"/>
              </a:ext>
            </a:extLst>
          </p:cNvPr>
          <p:cNvPicPr>
            <a:picLocks noChangeAspect="1"/>
          </p:cNvPicPr>
          <p:nvPr/>
        </p:nvPicPr>
        <p:blipFill>
          <a:blip r:embed="rId12"/>
          <a:stretch>
            <a:fillRect/>
          </a:stretch>
        </p:blipFill>
        <p:spPr>
          <a:xfrm>
            <a:off x="4439517" y="4203539"/>
            <a:ext cx="2045709" cy="2208323"/>
          </a:xfrm>
          <a:prstGeom prst="rect">
            <a:avLst/>
          </a:prstGeom>
        </p:spPr>
      </p:pic>
      <p:sp>
        <p:nvSpPr>
          <p:cNvPr id="35" name="object 15"/>
          <p:cNvSpPr txBox="1"/>
          <p:nvPr/>
        </p:nvSpPr>
        <p:spPr>
          <a:xfrm>
            <a:off x="4457288" y="6056010"/>
            <a:ext cx="1986278" cy="352661"/>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lang="en-US" sz="1200" b="1" spc="-10" noProof="0" dirty="0">
                <a:solidFill>
                  <a:srgbClr val="FFFFFF"/>
                </a:solidFill>
                <a:latin typeface="Arial"/>
                <a:cs typeface="Arial"/>
              </a:rPr>
              <a:t>FABRICATED BEAMS</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pic>
        <p:nvPicPr>
          <p:cNvPr id="36" name="object 5"/>
          <p:cNvPicPr/>
          <p:nvPr/>
        </p:nvPicPr>
        <p:blipFill>
          <a:blip r:embed="rId13" cstate="print"/>
          <a:stretch>
            <a:fillRect/>
          </a:stretch>
        </p:blipFill>
        <p:spPr>
          <a:xfrm>
            <a:off x="2444492" y="1593503"/>
            <a:ext cx="1930120" cy="2085536"/>
          </a:xfrm>
          <a:prstGeom prst="rect">
            <a:avLst/>
          </a:prstGeom>
        </p:spPr>
      </p:pic>
      <p:sp>
        <p:nvSpPr>
          <p:cNvPr id="38" name="object 11">
            <a:extLst>
              <a:ext uri="{FF2B5EF4-FFF2-40B4-BE49-F238E27FC236}">
                <a16:creationId xmlns:a16="http://schemas.microsoft.com/office/drawing/2014/main" id="{177C6161-04F9-1372-1AD4-B7EE94DEE29E}"/>
              </a:ext>
            </a:extLst>
          </p:cNvPr>
          <p:cNvSpPr txBox="1"/>
          <p:nvPr/>
        </p:nvSpPr>
        <p:spPr>
          <a:xfrm>
            <a:off x="2458557" y="3135718"/>
            <a:ext cx="1916055" cy="537327"/>
          </a:xfrm>
          <a:prstGeom prst="rect">
            <a:avLst/>
          </a:prstGeom>
          <a:solidFill>
            <a:srgbClr val="000000">
              <a:alpha val="68998"/>
            </a:srgbClr>
          </a:solidFill>
        </p:spPr>
        <p:txBody>
          <a:bodyPr vert="horz" wrap="square" lIns="0" tIns="166370" rIns="0" bIns="0" rtlCol="0">
            <a:spAutoFit/>
          </a:bodyPr>
          <a:lstStyle/>
          <a:p>
            <a:pPr marL="0" marR="0" lvl="0" indent="0" algn="ctr" defTabSz="914400" eaLnBrk="1" fontAlgn="auto" latinLnBrk="0" hangingPunct="1">
              <a:lnSpc>
                <a:spcPct val="100000"/>
              </a:lnSpc>
              <a:spcBef>
                <a:spcPts val="1310"/>
              </a:spcBef>
              <a:spcAft>
                <a:spcPts val="0"/>
              </a:spcAft>
              <a:buClrTx/>
              <a:buSzTx/>
              <a:buFontTx/>
              <a:buNone/>
              <a:tabLst/>
              <a:defRPr/>
            </a:pPr>
            <a:r>
              <a:rPr kumimoji="0" lang="en-US" sz="1200" b="1" i="0" u="none" strike="noStrike" kern="0" cap="none" spc="-10" normalizeH="0" baseline="0" noProof="0" dirty="0">
                <a:ln>
                  <a:noFill/>
                </a:ln>
                <a:solidFill>
                  <a:srgbClr val="FFFFFF"/>
                </a:solidFill>
                <a:effectLst/>
                <a:uLnTx/>
                <a:uFillTx/>
                <a:latin typeface="Arial"/>
                <a:cs typeface="Arial"/>
              </a:rPr>
              <a:t>JINDAL PANTHER </a:t>
            </a:r>
            <a:r>
              <a:rPr lang="en-US" sz="1200" b="1" spc="-10" dirty="0">
                <a:solidFill>
                  <a:srgbClr val="FFFFFF"/>
                </a:solidFill>
                <a:latin typeface="Arial"/>
                <a:cs typeface="Arial"/>
              </a:rPr>
              <a:t>TMT AND WELDMESH</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3207467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3400" cy="75628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693399" cy="1737928"/>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29684" cy="1737383"/>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693401" cy="1736115"/>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E95A1A8-223A-140C-15DF-59BE70082ED6}"/>
              </a:ext>
            </a:extLst>
          </p:cNvPr>
          <p:cNvSpPr txBox="1"/>
          <p:nvPr/>
        </p:nvSpPr>
        <p:spPr>
          <a:xfrm>
            <a:off x="613706" y="273530"/>
            <a:ext cx="6195472" cy="1278340"/>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en-US" sz="3900" b="1" kern="1200" dirty="0">
                <a:solidFill>
                  <a:srgbClr val="FFFFFF"/>
                </a:solidFill>
                <a:latin typeface="+mj-lt"/>
                <a:ea typeface="+mj-ea"/>
                <a:cs typeface="+mj-cs"/>
              </a:rPr>
              <a:t>DIFFERENT STEEL PROCESS ROUTE</a:t>
            </a:r>
          </a:p>
        </p:txBody>
      </p:sp>
      <p:pic>
        <p:nvPicPr>
          <p:cNvPr id="2" name="Picture 1">
            <a:extLst>
              <a:ext uri="{FF2B5EF4-FFF2-40B4-BE49-F238E27FC236}">
                <a16:creationId xmlns:a16="http://schemas.microsoft.com/office/drawing/2014/main" id="{ECCBCF98-F8A9-6C32-E0B3-6A7008BA2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540696" y="2168384"/>
            <a:ext cx="7612005" cy="4909743"/>
          </a:xfrm>
          <a:prstGeom prst="rect">
            <a:avLst/>
          </a:prstGeom>
          <a:noFill/>
        </p:spPr>
      </p:pic>
      <p:pic>
        <p:nvPicPr>
          <p:cNvPr id="4" name="Picture 3">
            <a:extLst>
              <a:ext uri="{FF2B5EF4-FFF2-40B4-BE49-F238E27FC236}">
                <a16:creationId xmlns:a16="http://schemas.microsoft.com/office/drawing/2014/main" id="{DD414C9A-40B9-0328-FC13-2E80B7B4D620}"/>
              </a:ext>
            </a:extLst>
          </p:cNvPr>
          <p:cNvPicPr>
            <a:picLocks noChangeAspect="1"/>
          </p:cNvPicPr>
          <p:nvPr/>
        </p:nvPicPr>
        <p:blipFill>
          <a:blip r:embed="rId3"/>
          <a:stretch>
            <a:fillRect/>
          </a:stretch>
        </p:blipFill>
        <p:spPr>
          <a:xfrm>
            <a:off x="9309799" y="273530"/>
            <a:ext cx="1030313" cy="463336"/>
          </a:xfrm>
          <a:prstGeom prst="rect">
            <a:avLst/>
          </a:prstGeom>
        </p:spPr>
      </p:pic>
    </p:spTree>
    <p:extLst>
      <p:ext uri="{BB962C8B-B14F-4D97-AF65-F5344CB8AC3E}">
        <p14:creationId xmlns:p14="http://schemas.microsoft.com/office/powerpoint/2010/main" val="1055123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6F2087-0C7A-F80D-96FC-FC0256749767}"/>
              </a:ext>
            </a:extLst>
          </p:cNvPr>
          <p:cNvSpPr txBox="1"/>
          <p:nvPr/>
        </p:nvSpPr>
        <p:spPr>
          <a:xfrm>
            <a:off x="698500" y="351117"/>
            <a:ext cx="8458200" cy="461665"/>
          </a:xfrm>
          <a:prstGeom prst="rect">
            <a:avLst/>
          </a:prstGeom>
          <a:noFill/>
        </p:spPr>
        <p:txBody>
          <a:bodyPr wrap="square" rtlCol="0">
            <a:spAutoFit/>
          </a:bodyPr>
          <a:lstStyle/>
          <a:p>
            <a:r>
              <a:rPr lang="en-US" sz="2400" b="1" dirty="0"/>
              <a:t>EPD CERTIFICATION: LOW CARBON EMISSION STEEL</a:t>
            </a:r>
            <a:endParaRPr lang="en-IN" sz="2400" b="1" dirty="0"/>
          </a:p>
        </p:txBody>
      </p:sp>
      <p:pic>
        <p:nvPicPr>
          <p:cNvPr id="3" name="Picture 2">
            <a:extLst>
              <a:ext uri="{FF2B5EF4-FFF2-40B4-BE49-F238E27FC236}">
                <a16:creationId xmlns:a16="http://schemas.microsoft.com/office/drawing/2014/main" id="{D723ABF9-F90A-9EF9-8AD2-0035596FD9C7}"/>
              </a:ext>
            </a:extLst>
          </p:cNvPr>
          <p:cNvPicPr>
            <a:picLocks noChangeAspect="1"/>
          </p:cNvPicPr>
          <p:nvPr/>
        </p:nvPicPr>
        <p:blipFill>
          <a:blip r:embed="rId2"/>
          <a:stretch>
            <a:fillRect/>
          </a:stretch>
        </p:blipFill>
        <p:spPr>
          <a:xfrm>
            <a:off x="9309799" y="244955"/>
            <a:ext cx="1030313" cy="463336"/>
          </a:xfrm>
          <a:prstGeom prst="rect">
            <a:avLst/>
          </a:prstGeom>
        </p:spPr>
      </p:pic>
      <p:pic>
        <p:nvPicPr>
          <p:cNvPr id="8" name="Picture 7">
            <a:extLst>
              <a:ext uri="{FF2B5EF4-FFF2-40B4-BE49-F238E27FC236}">
                <a16:creationId xmlns:a16="http://schemas.microsoft.com/office/drawing/2014/main" id="{ABD1844E-FA62-1B3E-EA27-865C70C86272}"/>
              </a:ext>
            </a:extLst>
          </p:cNvPr>
          <p:cNvPicPr>
            <a:picLocks noChangeAspect="1"/>
          </p:cNvPicPr>
          <p:nvPr/>
        </p:nvPicPr>
        <p:blipFill>
          <a:blip r:embed="rId3"/>
          <a:stretch>
            <a:fillRect/>
          </a:stretch>
        </p:blipFill>
        <p:spPr>
          <a:xfrm>
            <a:off x="453571" y="962025"/>
            <a:ext cx="4856642" cy="4453314"/>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358B5C88-0872-DB0E-E90F-4CD96564B0BB}"/>
                  </a:ext>
                </a:extLst>
              </p14:cNvPr>
              <p14:cNvContentPartPr/>
              <p14:nvPr/>
            </p14:nvContentPartPr>
            <p14:xfrm>
              <a:off x="2075034" y="4644566"/>
              <a:ext cx="376200" cy="360"/>
            </p14:xfrm>
          </p:contentPart>
        </mc:Choice>
        <mc:Fallback xmlns="">
          <p:pic>
            <p:nvPicPr>
              <p:cNvPr id="9" name="Ink 8">
                <a:extLst>
                  <a:ext uri="{FF2B5EF4-FFF2-40B4-BE49-F238E27FC236}">
                    <a16:creationId xmlns:a16="http://schemas.microsoft.com/office/drawing/2014/main" id="{358B5C88-0872-DB0E-E90F-4CD96564B0BB}"/>
                  </a:ext>
                </a:extLst>
              </p:cNvPr>
              <p:cNvPicPr/>
              <p:nvPr/>
            </p:nvPicPr>
            <p:blipFill>
              <a:blip r:embed="rId5"/>
              <a:stretch>
                <a:fillRect/>
              </a:stretch>
            </p:blipFill>
            <p:spPr>
              <a:xfrm>
                <a:off x="2021394" y="4536566"/>
                <a:ext cx="483840" cy="216000"/>
              </a:xfrm>
              <a:prstGeom prst="rect">
                <a:avLst/>
              </a:prstGeom>
            </p:spPr>
          </p:pic>
        </mc:Fallback>
      </mc:AlternateContent>
      <p:pic>
        <p:nvPicPr>
          <p:cNvPr id="12" name="Picture 11">
            <a:extLst>
              <a:ext uri="{FF2B5EF4-FFF2-40B4-BE49-F238E27FC236}">
                <a16:creationId xmlns:a16="http://schemas.microsoft.com/office/drawing/2014/main" id="{CFE6F0C1-E908-8B66-0BF4-06AD3F0EE8B2}"/>
              </a:ext>
            </a:extLst>
          </p:cNvPr>
          <p:cNvPicPr>
            <a:picLocks noChangeAspect="1"/>
          </p:cNvPicPr>
          <p:nvPr/>
        </p:nvPicPr>
        <p:blipFill>
          <a:blip r:embed="rId6"/>
          <a:stretch>
            <a:fillRect/>
          </a:stretch>
        </p:blipFill>
        <p:spPr>
          <a:xfrm>
            <a:off x="5880100" y="962025"/>
            <a:ext cx="4359369" cy="4452594"/>
          </a:xfrm>
          <a:prstGeom prst="rect">
            <a:avLst/>
          </a:prstGeom>
        </p:spPr>
      </p:pic>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109C57A7-94C0-AB36-41DB-DB01573FD236}"/>
                  </a:ext>
                </a:extLst>
              </p14:cNvPr>
              <p14:cNvContentPartPr/>
              <p14:nvPr/>
            </p14:nvContentPartPr>
            <p14:xfrm>
              <a:off x="7271634" y="4629806"/>
              <a:ext cx="332280" cy="360"/>
            </p14:xfrm>
          </p:contentPart>
        </mc:Choice>
        <mc:Fallback xmlns="">
          <p:pic>
            <p:nvPicPr>
              <p:cNvPr id="13" name="Ink 12">
                <a:extLst>
                  <a:ext uri="{FF2B5EF4-FFF2-40B4-BE49-F238E27FC236}">
                    <a16:creationId xmlns:a16="http://schemas.microsoft.com/office/drawing/2014/main" id="{109C57A7-94C0-AB36-41DB-DB01573FD236}"/>
                  </a:ext>
                </a:extLst>
              </p:cNvPr>
              <p:cNvPicPr/>
              <p:nvPr/>
            </p:nvPicPr>
            <p:blipFill>
              <a:blip r:embed="rId8"/>
              <a:stretch>
                <a:fillRect/>
              </a:stretch>
            </p:blipFill>
            <p:spPr>
              <a:xfrm>
                <a:off x="7217994" y="4521806"/>
                <a:ext cx="439920" cy="216000"/>
              </a:xfrm>
              <a:prstGeom prst="rect">
                <a:avLst/>
              </a:prstGeom>
            </p:spPr>
          </p:pic>
        </mc:Fallback>
      </mc:AlternateContent>
      <p:sp>
        <p:nvSpPr>
          <p:cNvPr id="14" name="TextBox 13">
            <a:extLst>
              <a:ext uri="{FF2B5EF4-FFF2-40B4-BE49-F238E27FC236}">
                <a16:creationId xmlns:a16="http://schemas.microsoft.com/office/drawing/2014/main" id="{1C02CB8F-282A-AD35-585E-2FC874D4AFDA}"/>
              </a:ext>
            </a:extLst>
          </p:cNvPr>
          <p:cNvSpPr txBox="1"/>
          <p:nvPr/>
        </p:nvSpPr>
        <p:spPr>
          <a:xfrm>
            <a:off x="469900" y="5639778"/>
            <a:ext cx="10096500" cy="1107996"/>
          </a:xfrm>
          <a:prstGeom prst="rect">
            <a:avLst/>
          </a:prstGeom>
          <a:noFill/>
        </p:spPr>
        <p:txBody>
          <a:bodyPr wrap="square" rtlCol="0">
            <a:spAutoFit/>
          </a:bodyPr>
          <a:lstStyle/>
          <a:p>
            <a:r>
              <a:rPr lang="en-US" sz="1600" b="1" dirty="0"/>
              <a:t>Process Route: 100% Recycled Scrap + 88% Renewable Energy + 12% Non-Renewable Energy</a:t>
            </a:r>
          </a:p>
          <a:p>
            <a:r>
              <a:rPr lang="en-US" sz="1600" b="1" dirty="0"/>
              <a:t>C02 Emission per MT of Steel with above route: </a:t>
            </a:r>
          </a:p>
          <a:p>
            <a:pPr marL="285750" indent="-285750" algn="l">
              <a:buFont typeface="Wingdings" panose="05000000000000000000" pitchFamily="2" charset="2"/>
              <a:buChar char="Ø"/>
            </a:pPr>
            <a:r>
              <a:rPr lang="en-US" sz="1600" b="1" dirty="0"/>
              <a:t>Plates:      458 Kg/MT </a:t>
            </a:r>
          </a:p>
          <a:p>
            <a:pPr marL="285750" indent="-285750" algn="l">
              <a:buFont typeface="Wingdings" panose="05000000000000000000" pitchFamily="2" charset="2"/>
              <a:buChar char="Ø"/>
            </a:pPr>
            <a:r>
              <a:rPr lang="en-US" sz="1600" b="1" dirty="0"/>
              <a:t>Structural: 504 Kg/MT</a:t>
            </a:r>
            <a:endParaRPr lang="en-IN" sz="1600" b="1" dirty="0"/>
          </a:p>
        </p:txBody>
      </p:sp>
    </p:spTree>
    <p:extLst>
      <p:ext uri="{BB962C8B-B14F-4D97-AF65-F5344CB8AC3E}">
        <p14:creationId xmlns:p14="http://schemas.microsoft.com/office/powerpoint/2010/main" val="2671649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3400" cy="75628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019217" y="2019216"/>
            <a:ext cx="7582499" cy="3544069"/>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0530" y="3389656"/>
            <a:ext cx="4803252" cy="3542191"/>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09590" y="2210595"/>
            <a:ext cx="7562378" cy="3141187"/>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98096" y="1786175"/>
            <a:ext cx="5302489" cy="3586101"/>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9C61CDC1-D24D-52CD-8268-1CBA3729845A}"/>
              </a:ext>
            </a:extLst>
          </p:cNvPr>
          <p:cNvSpPr txBox="1"/>
          <p:nvPr/>
        </p:nvSpPr>
        <p:spPr>
          <a:xfrm>
            <a:off x="51885" y="94424"/>
            <a:ext cx="3141188" cy="2056304"/>
          </a:xfrm>
          <a:prstGeom prst="rect">
            <a:avLst/>
          </a:prstGeom>
        </p:spPr>
        <p:txBody>
          <a:bodyPr vert="horz" lIns="91440" tIns="45720" rIns="91440" bIns="45720" rtlCol="0" anchor="t">
            <a:normAutofit lnSpcReduction="10000"/>
          </a:bodyPr>
          <a:lstStyle/>
          <a:p>
            <a:pPr algn="l" rtl="0">
              <a:lnSpc>
                <a:spcPct val="90000"/>
              </a:lnSpc>
              <a:spcBef>
                <a:spcPct val="0"/>
              </a:spcBef>
              <a:spcAft>
                <a:spcPts val="600"/>
              </a:spcAft>
            </a:pPr>
            <a:r>
              <a:rPr lang="en-US" sz="3900" kern="1200" dirty="0">
                <a:solidFill>
                  <a:srgbClr val="FFFFFF"/>
                </a:solidFill>
                <a:latin typeface="+mj-lt"/>
                <a:ea typeface="+mj-ea"/>
                <a:cs typeface="+mj-cs"/>
              </a:rPr>
              <a:t>JSP STRUCTURAL PRODUCT RANGE</a:t>
            </a:r>
          </a:p>
        </p:txBody>
      </p:sp>
      <p:pic>
        <p:nvPicPr>
          <p:cNvPr id="4" name="Picture 3">
            <a:extLst>
              <a:ext uri="{FF2B5EF4-FFF2-40B4-BE49-F238E27FC236}">
                <a16:creationId xmlns:a16="http://schemas.microsoft.com/office/drawing/2014/main" id="{D25D3B05-39DC-1C3C-1482-4B95D9567391}"/>
              </a:ext>
            </a:extLst>
          </p:cNvPr>
          <p:cNvPicPr>
            <a:picLocks noChangeAspect="1"/>
          </p:cNvPicPr>
          <p:nvPr/>
        </p:nvPicPr>
        <p:blipFill>
          <a:blip r:embed="rId2"/>
          <a:stretch>
            <a:fillRect/>
          </a:stretch>
        </p:blipFill>
        <p:spPr>
          <a:xfrm>
            <a:off x="9385300" y="157596"/>
            <a:ext cx="1030313" cy="463336"/>
          </a:xfrm>
          <a:prstGeom prst="rect">
            <a:avLst/>
          </a:prstGeom>
        </p:spPr>
      </p:pic>
      <p:graphicFrame>
        <p:nvGraphicFramePr>
          <p:cNvPr id="2" name="Table 1">
            <a:extLst>
              <a:ext uri="{FF2B5EF4-FFF2-40B4-BE49-F238E27FC236}">
                <a16:creationId xmlns:a16="http://schemas.microsoft.com/office/drawing/2014/main" id="{2E084C04-2E85-BAC2-DF52-C3262CB5B9E3}"/>
              </a:ext>
            </a:extLst>
          </p:cNvPr>
          <p:cNvGraphicFramePr>
            <a:graphicFrameLocks noGrp="1"/>
          </p:cNvGraphicFramePr>
          <p:nvPr>
            <p:extLst>
              <p:ext uri="{D42A27DB-BD31-4B8C-83A1-F6EECF244321}">
                <p14:modId xmlns:p14="http://schemas.microsoft.com/office/powerpoint/2010/main" val="3026828708"/>
              </p:ext>
            </p:extLst>
          </p:nvPr>
        </p:nvGraphicFramePr>
        <p:xfrm>
          <a:off x="3743884" y="733426"/>
          <a:ext cx="6784416" cy="6671828"/>
        </p:xfrm>
        <a:graphic>
          <a:graphicData uri="http://schemas.openxmlformats.org/drawingml/2006/table">
            <a:tbl>
              <a:tblPr>
                <a:solidFill>
                  <a:srgbClr val="F7F7F7"/>
                </a:solidFill>
              </a:tblPr>
              <a:tblGrid>
                <a:gridCol w="1352753">
                  <a:extLst>
                    <a:ext uri="{9D8B030D-6E8A-4147-A177-3AD203B41FA5}">
                      <a16:colId xmlns:a16="http://schemas.microsoft.com/office/drawing/2014/main" val="20000"/>
                    </a:ext>
                  </a:extLst>
                </a:gridCol>
                <a:gridCol w="5431663">
                  <a:extLst>
                    <a:ext uri="{9D8B030D-6E8A-4147-A177-3AD203B41FA5}">
                      <a16:colId xmlns:a16="http://schemas.microsoft.com/office/drawing/2014/main" val="20001"/>
                    </a:ext>
                  </a:extLst>
                </a:gridCol>
              </a:tblGrid>
              <a:tr h="974384">
                <a:tc>
                  <a:txBody>
                    <a:bodyPr/>
                    <a:lstStyle/>
                    <a:p>
                      <a:pPr marL="0" algn="ctr" rtl="0" fontAlgn="ctr" latinLnBrk="0">
                        <a:spcBef>
                          <a:spcPts val="0"/>
                        </a:spcBef>
                        <a:spcAft>
                          <a:spcPts val="0"/>
                        </a:spcAft>
                      </a:pPr>
                      <a:r>
                        <a:rPr lang="en-IN" sz="1300" cap="none" spc="0" dirty="0">
                          <a:solidFill>
                            <a:schemeClr val="tx1"/>
                          </a:solidFill>
                          <a:effectLst/>
                          <a:latin typeface="Calibri" panose="020F0502020204030204" pitchFamily="34" charset="0"/>
                        </a:rPr>
                        <a:t>UB Sections</a:t>
                      </a:r>
                      <a:endParaRPr lang="en-IN" sz="1300" cap="none" spc="0" dirty="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ap="flat" cmpd="sng" algn="ctr">
                      <a:solidFill>
                        <a:schemeClr val="tx1">
                          <a:lumMod val="50000"/>
                          <a:lumOff val="50000"/>
                        </a:schemeClr>
                      </a:solid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pl-PL" sz="1300" cap="none" spc="0">
                          <a:solidFill>
                            <a:schemeClr val="tx1"/>
                          </a:solidFill>
                          <a:effectLst/>
                          <a:latin typeface="Calibri" panose="020F0502020204030204" pitchFamily="34" charset="0"/>
                        </a:rPr>
                        <a:t>UB 152 (89/100), UB 178, UB 203 (102/133), UB 254, UB 305 (102/165), UB 356,</a:t>
                      </a:r>
                      <a:endParaRPr lang="pl-PL" sz="1300" cap="none" spc="0">
                        <a:solidFill>
                          <a:schemeClr val="tx1"/>
                        </a:solidFill>
                        <a:effectLst/>
                        <a:latin typeface="Arial" panose="020B0604020202020204" pitchFamily="34" charset="0"/>
                      </a:endParaRPr>
                    </a:p>
                    <a:p>
                      <a:pPr marL="457200" rtl="0" fontAlgn="ctr" latinLnBrk="0">
                        <a:spcBef>
                          <a:spcPts val="0"/>
                        </a:spcBef>
                        <a:spcAft>
                          <a:spcPts val="0"/>
                        </a:spcAft>
                      </a:pPr>
                      <a:r>
                        <a:rPr lang="pl-PL" sz="1300" cap="none" spc="0">
                          <a:solidFill>
                            <a:schemeClr val="tx1"/>
                          </a:solidFill>
                          <a:effectLst/>
                          <a:latin typeface="Calibri" panose="020F0502020204030204" pitchFamily="34" charset="0"/>
                        </a:rPr>
                        <a:t>UB 406 (140/178), UB 457 (152/191), UB 533 (165/210), UB 610 (229/305), UB 762</a:t>
                      </a:r>
                      <a:r>
                        <a:rPr lang="en-US" sz="1300" cap="none" spc="0">
                          <a:solidFill>
                            <a:schemeClr val="tx1"/>
                          </a:solidFill>
                          <a:effectLst/>
                          <a:latin typeface="Calibri" panose="020F0502020204030204" pitchFamily="34" charset="0"/>
                        </a:rPr>
                        <a:t>,</a:t>
                      </a:r>
                      <a:r>
                        <a:rPr lang="en-US" sz="1300" cap="none" spc="0" baseline="0">
                          <a:solidFill>
                            <a:schemeClr val="tx1"/>
                          </a:solidFill>
                          <a:effectLst/>
                          <a:latin typeface="Calibri" panose="020F0502020204030204" pitchFamily="34" charset="0"/>
                        </a:rPr>
                        <a:t> UB 838</a:t>
                      </a:r>
                      <a:endParaRPr lang="pl-PL"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ap="flat" cmpd="sng" algn="ctr">
                      <a:solidFill>
                        <a:schemeClr val="tx1">
                          <a:lumMod val="50000"/>
                          <a:lumOff val="50000"/>
                        </a:schemeClr>
                      </a:solidFill>
                      <a:prstDash val="solid"/>
                    </a:lnT>
                    <a:lnB w="12700" cmpd="sng">
                      <a:noFill/>
                      <a:prstDash val="solid"/>
                    </a:lnB>
                    <a:solidFill>
                      <a:srgbClr val="F7F7F7"/>
                    </a:solidFill>
                  </a:tcPr>
                </a:tc>
                <a:extLst>
                  <a:ext uri="{0D108BD9-81ED-4DB2-BD59-A6C34878D82A}">
                    <a16:rowId xmlns:a16="http://schemas.microsoft.com/office/drawing/2014/main" val="10000"/>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UC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UC 152, UC 203, UC 254, UC 305, UC 356 (368/406)</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1"/>
                  </a:ext>
                </a:extLst>
              </a:tr>
              <a:tr h="546158">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IPE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pt-BR" sz="1300" cap="none" spc="0" dirty="0">
                          <a:solidFill>
                            <a:schemeClr val="tx1"/>
                          </a:solidFill>
                          <a:effectLst/>
                          <a:latin typeface="Calibri" panose="020F0502020204030204" pitchFamily="34" charset="0"/>
                        </a:rPr>
                        <a:t>IPE 160, IPE 180, IPE 200, IPE 360, IPE 400, IPE 450, IPE 500, IPE 600, IPE 750</a:t>
                      </a:r>
                      <a:endParaRPr lang="pt-BR" sz="1300" cap="none" spc="0" dirty="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2"/>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HE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US" sz="1300" cap="none" spc="0">
                          <a:solidFill>
                            <a:schemeClr val="tx1"/>
                          </a:solidFill>
                          <a:effectLst/>
                          <a:latin typeface="Calibri" panose="020F0502020204030204" pitchFamily="34" charset="0"/>
                        </a:rPr>
                        <a:t>HE 160, HE 320, HE 600, HE 700, HE 800, HE 900</a:t>
                      </a:r>
                      <a:endParaRPr lang="en-US"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3"/>
                  </a:ext>
                </a:extLst>
              </a:tr>
              <a:tr h="974384">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W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pl-PL" sz="1300" cap="none" spc="0">
                          <a:solidFill>
                            <a:schemeClr val="tx1"/>
                          </a:solidFill>
                          <a:effectLst/>
                          <a:latin typeface="Calibri" panose="020F0502020204030204" pitchFamily="34" charset="0"/>
                        </a:rPr>
                        <a:t>W 6x4, W 6x6, W 8x4, W 8x5.25, W 8x8, W 10x5.75, W 10x10, W 12x4, W 12x6.5,</a:t>
                      </a:r>
                      <a:r>
                        <a:rPr lang="en-IN" sz="1300" cap="none" spc="0" baseline="0">
                          <a:solidFill>
                            <a:schemeClr val="tx1"/>
                          </a:solidFill>
                          <a:effectLst/>
                          <a:latin typeface="Arial" panose="020B0604020202020204" pitchFamily="34" charset="0"/>
                        </a:rPr>
                        <a:t> </a:t>
                      </a:r>
                      <a:r>
                        <a:rPr lang="pl-PL" sz="1300" cap="none" spc="0">
                          <a:solidFill>
                            <a:schemeClr val="tx1"/>
                          </a:solidFill>
                          <a:effectLst/>
                          <a:latin typeface="Calibri" panose="020F0502020204030204" pitchFamily="34" charset="0"/>
                        </a:rPr>
                        <a:t>W 12x12, W 14x6.75, W 14x14.5, W 14x16, W 16x5.5, W 16x7, W 18x6, W 18x7.5,</a:t>
                      </a:r>
                      <a:endParaRPr lang="pl-PL" sz="1300" cap="none" spc="0">
                        <a:solidFill>
                          <a:schemeClr val="tx1"/>
                        </a:solidFill>
                        <a:effectLst/>
                        <a:latin typeface="Arial" panose="020B0604020202020204" pitchFamily="34" charset="0"/>
                      </a:endParaRPr>
                    </a:p>
                    <a:p>
                      <a:pPr marL="457200" rtl="0" fontAlgn="ctr" latinLnBrk="0">
                        <a:spcBef>
                          <a:spcPts val="0"/>
                        </a:spcBef>
                        <a:spcAft>
                          <a:spcPts val="0"/>
                        </a:spcAft>
                      </a:pPr>
                      <a:r>
                        <a:rPr lang="pl-PL" sz="1300" cap="none" spc="0">
                          <a:solidFill>
                            <a:schemeClr val="tx1"/>
                          </a:solidFill>
                          <a:effectLst/>
                          <a:latin typeface="Calibri" panose="020F0502020204030204" pitchFamily="34" charset="0"/>
                        </a:rPr>
                        <a:t>W 21x6.5, W 21x8.25, W 24x9, W 24x12.75, W 30x10.5</a:t>
                      </a:r>
                      <a:endParaRPr lang="pl-PL"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4"/>
                  </a:ext>
                </a:extLst>
              </a:tr>
              <a:tr h="546158">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NPB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NPB 160, NPB 180, NPB 200, NPB 350, NPB 400, NPB 450, NPB 500, NPB 600, NPB 750</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5"/>
                  </a:ext>
                </a:extLst>
              </a:tr>
              <a:tr h="546158">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WPB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WPB 150, WPB 160, WPB 200, WPB 320, WPB 600, WPB 700, WPB 800, WPB 900</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6"/>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HD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dirty="0">
                          <a:solidFill>
                            <a:schemeClr val="tx1"/>
                          </a:solidFill>
                          <a:effectLst/>
                          <a:latin typeface="Calibri" panose="020F0502020204030204" pitchFamily="34" charset="0"/>
                        </a:rPr>
                        <a:t>HD 260, HD 360, HD 400</a:t>
                      </a:r>
                      <a:endParaRPr lang="en-IN" sz="1300" cap="none" spc="0" dirty="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7"/>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HP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HP 305, HP 360</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8"/>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Channel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pl-PL" sz="1300" cap="none" spc="0">
                          <a:solidFill>
                            <a:schemeClr val="tx1"/>
                          </a:solidFill>
                          <a:effectLst/>
                          <a:latin typeface="Calibri" panose="020F0502020204030204" pitchFamily="34" charset="0"/>
                        </a:rPr>
                        <a:t>CH 100, CH 125, CH 150, CH 175, CH 200, CH 250, CH 300, CH 400</a:t>
                      </a:r>
                      <a:endParaRPr lang="pl-PL"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09"/>
                  </a:ext>
                </a:extLst>
              </a:tr>
              <a:tr h="760271">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Angle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AL 75, AL 80, AL 90, AL 100, AL 110, AL 120, AL 125, AL 130, AL 150, AL 180, AL 200,</a:t>
                      </a:r>
                      <a:endParaRPr lang="en-IN" sz="1300" cap="none" spc="0">
                        <a:solidFill>
                          <a:schemeClr val="tx1"/>
                        </a:solidFill>
                        <a:effectLst/>
                        <a:latin typeface="Arial" panose="020B0604020202020204" pitchFamily="34" charset="0"/>
                      </a:endParaRPr>
                    </a:p>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AL 250</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10"/>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Hi-Rise Sections</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457200" rtl="0" fontAlgn="ctr" latinLnBrk="0">
                        <a:spcBef>
                          <a:spcPts val="0"/>
                        </a:spcBef>
                        <a:spcAft>
                          <a:spcPts val="0"/>
                        </a:spcAft>
                      </a:pPr>
                      <a:r>
                        <a:rPr lang="en-IN" sz="1300" cap="none" spc="0">
                          <a:solidFill>
                            <a:schemeClr val="tx1"/>
                          </a:solidFill>
                          <a:effectLst/>
                          <a:latin typeface="Calibri" panose="020F0502020204030204" pitchFamily="34" charset="0"/>
                        </a:rPr>
                        <a:t>JNPB 450x160, JNPB 500x180</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0011"/>
                  </a:ext>
                </a:extLst>
              </a:tr>
              <a:tr h="332045">
                <a:tc>
                  <a:txBody>
                    <a:bodyPr/>
                    <a:lstStyle/>
                    <a:p>
                      <a:pPr marL="0" algn="ctr" rtl="0" fontAlgn="ctr" latinLnBrk="0">
                        <a:spcBef>
                          <a:spcPts val="0"/>
                        </a:spcBef>
                        <a:spcAft>
                          <a:spcPts val="0"/>
                        </a:spcAft>
                      </a:pPr>
                      <a:r>
                        <a:rPr lang="en-IN" sz="1300" cap="none" spc="0">
                          <a:solidFill>
                            <a:schemeClr val="tx1"/>
                          </a:solidFill>
                          <a:effectLst/>
                          <a:latin typeface="Calibri" panose="020F0502020204030204" pitchFamily="34" charset="0"/>
                        </a:rPr>
                        <a:t>Ultra Light Section</a:t>
                      </a:r>
                      <a:endParaRPr lang="en-IN" sz="1300" cap="none" spc="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pPr marL="457200" rtl="0" fontAlgn="ctr" latinLnBrk="0">
                        <a:spcBef>
                          <a:spcPts val="0"/>
                        </a:spcBef>
                        <a:spcAft>
                          <a:spcPts val="0"/>
                        </a:spcAft>
                      </a:pPr>
                      <a:r>
                        <a:rPr lang="en-IN" sz="1300" cap="none" spc="0" dirty="0">
                          <a:solidFill>
                            <a:schemeClr val="tx1"/>
                          </a:solidFill>
                          <a:effectLst/>
                          <a:latin typeface="Calibri" panose="020F0502020204030204" pitchFamily="34" charset="0"/>
                        </a:rPr>
                        <a:t>ULB 12x3x10.8, ULB 12x3x11.8</a:t>
                      </a:r>
                      <a:endParaRPr lang="en-IN" sz="1300" cap="none" spc="0" dirty="0">
                        <a:solidFill>
                          <a:schemeClr val="tx1"/>
                        </a:solidFill>
                        <a:effectLst/>
                        <a:latin typeface="Arial" panose="020B0604020202020204" pitchFamily="34" charset="0"/>
                      </a:endParaRPr>
                    </a:p>
                  </a:txBody>
                  <a:tcPr marL="5044" marR="5044" marT="5044" marB="73343"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extLst>
                  <a:ext uri="{0D108BD9-81ED-4DB2-BD59-A6C34878D82A}">
                    <a16:rowId xmlns:a16="http://schemas.microsoft.com/office/drawing/2014/main" val="10012"/>
                  </a:ext>
                </a:extLst>
              </a:tr>
            </a:tbl>
          </a:graphicData>
        </a:graphic>
      </p:graphicFrame>
      <p:sp>
        <p:nvSpPr>
          <p:cNvPr id="5" name="object 3">
            <a:extLst>
              <a:ext uri="{FF2B5EF4-FFF2-40B4-BE49-F238E27FC236}">
                <a16:creationId xmlns:a16="http://schemas.microsoft.com/office/drawing/2014/main" id="{B3FE07BD-DBA1-EB5E-4B22-2C4E73BB9F23}"/>
              </a:ext>
            </a:extLst>
          </p:cNvPr>
          <p:cNvSpPr/>
          <p:nvPr/>
        </p:nvSpPr>
        <p:spPr>
          <a:xfrm>
            <a:off x="0" y="2074944"/>
            <a:ext cx="1589711" cy="1735298"/>
          </a:xfrm>
          <a:prstGeom prst="rect">
            <a:avLst/>
          </a:prstGeom>
          <a:blipFill>
            <a:blip r:embed="rId3" cstate="print"/>
            <a:stretch>
              <a:fillRect/>
            </a:stretch>
          </a:blipFill>
        </p:spPr>
        <p:txBody>
          <a:bodyPr wrap="square" lIns="0" tIns="0" rIns="0" bIns="0" rtlCol="0"/>
          <a:lstStyle/>
          <a:p>
            <a:endParaRPr dirty="0"/>
          </a:p>
        </p:txBody>
      </p:sp>
      <p:sp>
        <p:nvSpPr>
          <p:cNvPr id="6" name="object 2">
            <a:extLst>
              <a:ext uri="{FF2B5EF4-FFF2-40B4-BE49-F238E27FC236}">
                <a16:creationId xmlns:a16="http://schemas.microsoft.com/office/drawing/2014/main" id="{301A9772-F898-5D9C-D462-0CA00182044F}"/>
              </a:ext>
            </a:extLst>
          </p:cNvPr>
          <p:cNvSpPr/>
          <p:nvPr/>
        </p:nvSpPr>
        <p:spPr>
          <a:xfrm>
            <a:off x="1784659" y="2078212"/>
            <a:ext cx="1706511" cy="1735298"/>
          </a:xfrm>
          <a:prstGeom prst="rect">
            <a:avLst/>
          </a:prstGeom>
          <a:blipFill>
            <a:blip r:embed="rId4" cstate="print"/>
            <a:stretch>
              <a:fillRect/>
            </a:stretch>
          </a:blipFill>
        </p:spPr>
        <p:txBody>
          <a:bodyPr wrap="square" lIns="0" tIns="0" rIns="0" bIns="0" rtlCol="0"/>
          <a:lstStyle/>
          <a:p>
            <a:endParaRPr/>
          </a:p>
        </p:txBody>
      </p:sp>
      <p:sp>
        <p:nvSpPr>
          <p:cNvPr id="7" name="object 5">
            <a:extLst>
              <a:ext uri="{FF2B5EF4-FFF2-40B4-BE49-F238E27FC236}">
                <a16:creationId xmlns:a16="http://schemas.microsoft.com/office/drawing/2014/main" id="{AEB12447-321E-B799-7CDF-4B9A7F76198C}"/>
              </a:ext>
            </a:extLst>
          </p:cNvPr>
          <p:cNvSpPr/>
          <p:nvPr/>
        </p:nvSpPr>
        <p:spPr>
          <a:xfrm>
            <a:off x="11084" y="4008561"/>
            <a:ext cx="1560682" cy="1583883"/>
          </a:xfrm>
          <a:prstGeom prst="rect">
            <a:avLst/>
          </a:prstGeom>
          <a:blipFill>
            <a:blip r:embed="rId5" cstate="print"/>
            <a:stretch>
              <a:fillRect/>
            </a:stretch>
          </a:blipFill>
        </p:spPr>
        <p:txBody>
          <a:bodyPr wrap="square" lIns="0" tIns="0" rIns="0" bIns="0" rtlCol="0"/>
          <a:lstStyle/>
          <a:p>
            <a:endParaRPr/>
          </a:p>
        </p:txBody>
      </p:sp>
      <p:sp>
        <p:nvSpPr>
          <p:cNvPr id="9" name="object 4">
            <a:extLst>
              <a:ext uri="{FF2B5EF4-FFF2-40B4-BE49-F238E27FC236}">
                <a16:creationId xmlns:a16="http://schemas.microsoft.com/office/drawing/2014/main" id="{766065B2-4CFA-0582-EFD1-A958ACEFBF19}"/>
              </a:ext>
            </a:extLst>
          </p:cNvPr>
          <p:cNvSpPr/>
          <p:nvPr/>
        </p:nvSpPr>
        <p:spPr>
          <a:xfrm>
            <a:off x="1784659" y="3998686"/>
            <a:ext cx="1706512" cy="1575410"/>
          </a:xfrm>
          <a:prstGeom prst="rect">
            <a:avLst/>
          </a:prstGeom>
          <a:blipFill>
            <a:blip r:embed="rId6" cstate="print"/>
            <a:stretch>
              <a:fillRect/>
            </a:stretch>
          </a:blipFill>
        </p:spPr>
        <p:txBody>
          <a:bodyPr wrap="square" lIns="0" tIns="0" rIns="0" bIns="0" rtlCol="0"/>
          <a:lstStyle/>
          <a:p>
            <a:endParaRPr/>
          </a:p>
        </p:txBody>
      </p:sp>
      <p:pic>
        <p:nvPicPr>
          <p:cNvPr id="11" name="Picture 10">
            <a:extLst>
              <a:ext uri="{FF2B5EF4-FFF2-40B4-BE49-F238E27FC236}">
                <a16:creationId xmlns:a16="http://schemas.microsoft.com/office/drawing/2014/main" id="{97AA1EA8-4C43-3CCC-6BFC-5D0353F5EBC3}"/>
              </a:ext>
            </a:extLst>
          </p:cNvPr>
          <p:cNvPicPr>
            <a:picLocks noChangeAspect="1"/>
          </p:cNvPicPr>
          <p:nvPr/>
        </p:nvPicPr>
        <p:blipFill>
          <a:blip r:embed="rId7"/>
          <a:stretch>
            <a:fillRect/>
          </a:stretch>
        </p:blipFill>
        <p:spPr>
          <a:xfrm>
            <a:off x="-4870" y="5790762"/>
            <a:ext cx="1589711" cy="1791737"/>
          </a:xfrm>
          <a:prstGeom prst="rect">
            <a:avLst/>
          </a:prstGeom>
        </p:spPr>
      </p:pic>
      <p:sp>
        <p:nvSpPr>
          <p:cNvPr id="13" name="object 6">
            <a:extLst>
              <a:ext uri="{FF2B5EF4-FFF2-40B4-BE49-F238E27FC236}">
                <a16:creationId xmlns:a16="http://schemas.microsoft.com/office/drawing/2014/main" id="{6620A60C-943C-9EB2-5AF3-4CFF29C80CC6}"/>
              </a:ext>
            </a:extLst>
          </p:cNvPr>
          <p:cNvSpPr/>
          <p:nvPr/>
        </p:nvSpPr>
        <p:spPr>
          <a:xfrm>
            <a:off x="1757474" y="5803218"/>
            <a:ext cx="1733696" cy="1722843"/>
          </a:xfrm>
          <a:prstGeom prst="rect">
            <a:avLst/>
          </a:prstGeom>
          <a:blipFill>
            <a:blip r:embed="rId8"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18669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3400" cy="75628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E95A1A8-223A-140C-15DF-59BE70082ED6}"/>
              </a:ext>
            </a:extLst>
          </p:cNvPr>
          <p:cNvSpPr txBox="1"/>
          <p:nvPr/>
        </p:nvSpPr>
        <p:spPr>
          <a:xfrm>
            <a:off x="613706" y="273530"/>
            <a:ext cx="5113994" cy="1278340"/>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en-US" sz="3900" b="1" kern="1200" dirty="0">
                <a:solidFill>
                  <a:srgbClr val="FFFFFF"/>
                </a:solidFill>
                <a:latin typeface="+mj-lt"/>
                <a:ea typeface="+mj-ea"/>
                <a:cs typeface="+mj-cs"/>
              </a:rPr>
              <a:t>Rolling Process</a:t>
            </a:r>
          </a:p>
        </p:txBody>
      </p:sp>
      <p:cxnSp>
        <p:nvCxnSpPr>
          <p:cNvPr id="15" name="Straight Connector 14">
            <a:extLst>
              <a:ext uri="{FF2B5EF4-FFF2-40B4-BE49-F238E27FC236}">
                <a16:creationId xmlns:a16="http://schemas.microsoft.com/office/drawing/2014/main" id="{588D2D65-161E-4277-9A47-9E5400A17090}"/>
              </a:ext>
            </a:extLst>
          </p:cNvPr>
          <p:cNvCxnSpPr/>
          <p:nvPr/>
        </p:nvCxnSpPr>
        <p:spPr>
          <a:xfrm>
            <a:off x="0" y="6586330"/>
            <a:ext cx="12192000" cy="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2"/>
          <a:stretch>
            <a:fillRect/>
          </a:stretch>
        </p:blipFill>
        <p:spPr>
          <a:xfrm>
            <a:off x="134937" y="809626"/>
            <a:ext cx="8107363" cy="4205706"/>
          </a:xfrm>
          <a:prstGeom prst="rect">
            <a:avLst/>
          </a:prstGeom>
        </p:spPr>
      </p:pic>
      <p:pic>
        <p:nvPicPr>
          <p:cNvPr id="17" name="Picture 16"/>
          <p:cNvPicPr>
            <a:picLocks noChangeAspect="1"/>
          </p:cNvPicPr>
          <p:nvPr/>
        </p:nvPicPr>
        <p:blipFill>
          <a:blip r:embed="rId3"/>
          <a:stretch>
            <a:fillRect/>
          </a:stretch>
        </p:blipFill>
        <p:spPr>
          <a:xfrm>
            <a:off x="3525410" y="4974414"/>
            <a:ext cx="4716890" cy="2512523"/>
          </a:xfrm>
          <a:prstGeom prst="rect">
            <a:avLst/>
          </a:prstGeom>
        </p:spPr>
      </p:pic>
      <p:pic>
        <p:nvPicPr>
          <p:cNvPr id="22" name="Picture 21"/>
          <p:cNvPicPr>
            <a:picLocks noChangeAspect="1"/>
          </p:cNvPicPr>
          <p:nvPr/>
        </p:nvPicPr>
        <p:blipFill>
          <a:blip r:embed="rId4"/>
          <a:stretch>
            <a:fillRect/>
          </a:stretch>
        </p:blipFill>
        <p:spPr>
          <a:xfrm>
            <a:off x="8513692" y="912700"/>
            <a:ext cx="2014608" cy="6574237"/>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937" y="5037576"/>
            <a:ext cx="3230564" cy="2496699"/>
          </a:xfrm>
          <a:prstGeom prst="rect">
            <a:avLst/>
          </a:prstGeom>
        </p:spPr>
      </p:pic>
      <p:pic>
        <p:nvPicPr>
          <p:cNvPr id="24" name="Picture 23">
            <a:extLst>
              <a:ext uri="{FF2B5EF4-FFF2-40B4-BE49-F238E27FC236}">
                <a16:creationId xmlns:a16="http://schemas.microsoft.com/office/drawing/2014/main" id="{D723ABF9-F90A-9EF9-8AD2-0035596FD9C7}"/>
              </a:ext>
            </a:extLst>
          </p:cNvPr>
          <p:cNvPicPr>
            <a:picLocks noChangeAspect="1"/>
          </p:cNvPicPr>
          <p:nvPr/>
        </p:nvPicPr>
        <p:blipFill>
          <a:blip r:embed="rId6"/>
          <a:stretch>
            <a:fillRect/>
          </a:stretch>
        </p:blipFill>
        <p:spPr>
          <a:xfrm>
            <a:off x="9147930" y="188334"/>
            <a:ext cx="1030313" cy="463336"/>
          </a:xfrm>
          <a:prstGeom prst="rect">
            <a:avLst/>
          </a:prstGeom>
        </p:spPr>
      </p:pic>
      <p:sp>
        <p:nvSpPr>
          <p:cNvPr id="25" name="TextBox 24">
            <a:extLst>
              <a:ext uri="{FF2B5EF4-FFF2-40B4-BE49-F238E27FC236}">
                <a16:creationId xmlns:a16="http://schemas.microsoft.com/office/drawing/2014/main" id="{4BE80A5B-EFAE-EB90-121D-B221AB60FE3D}"/>
              </a:ext>
            </a:extLst>
          </p:cNvPr>
          <p:cNvSpPr txBox="1"/>
          <p:nvPr/>
        </p:nvSpPr>
        <p:spPr>
          <a:xfrm>
            <a:off x="134937" y="210493"/>
            <a:ext cx="6947806" cy="523220"/>
          </a:xfrm>
          <a:prstGeom prst="rect">
            <a:avLst/>
          </a:prstGeom>
          <a:noFill/>
        </p:spPr>
        <p:txBody>
          <a:bodyPr wrap="square">
            <a:spAutoFit/>
          </a:bodyPr>
          <a:lstStyle/>
          <a:p>
            <a:r>
              <a:rPr lang="en-US" sz="2400" b="1" dirty="0"/>
              <a:t> </a:t>
            </a:r>
            <a:r>
              <a:rPr lang="en-US" sz="2800" b="1" dirty="0"/>
              <a:t>Rolling Process for HR Sections </a:t>
            </a:r>
          </a:p>
        </p:txBody>
      </p:sp>
    </p:spTree>
    <p:extLst>
      <p:ext uri="{BB962C8B-B14F-4D97-AF65-F5344CB8AC3E}">
        <p14:creationId xmlns:p14="http://schemas.microsoft.com/office/powerpoint/2010/main" val="318454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C7E716-FA65-4FB3-A6AB-4888925C361D}"/>
              </a:ext>
            </a:extLst>
          </p:cNvPr>
          <p:cNvSpPr txBox="1"/>
          <p:nvPr/>
        </p:nvSpPr>
        <p:spPr>
          <a:xfrm>
            <a:off x="259015" y="1158882"/>
            <a:ext cx="10269286" cy="5632311"/>
          </a:xfrm>
          <a:prstGeom prst="rect">
            <a:avLst/>
          </a:prstGeom>
          <a:noFill/>
        </p:spPr>
        <p:txBody>
          <a:bodyPr wrap="square">
            <a:spAutoFit/>
          </a:bodyPr>
          <a:lstStyle/>
          <a:p>
            <a:pPr algn="l" fontAlgn="base">
              <a:buFont typeface="Arial" panose="020B0604020202020204" pitchFamily="34" charset="0"/>
              <a:buChar char="•"/>
            </a:pPr>
            <a:r>
              <a:rPr lang="en-IN" dirty="0">
                <a:latin typeface="Calibri" pitchFamily="34" charset="0"/>
                <a:cs typeface="Calibri" pitchFamily="34" charset="0"/>
              </a:rPr>
              <a:t> </a:t>
            </a:r>
            <a:r>
              <a:rPr lang="en-IN" sz="2000" dirty="0"/>
              <a:t>They are super-quick to build at the site, as a lot of work can be pre-fabricated at the factory with skilled labour.</a:t>
            </a:r>
          </a:p>
          <a:p>
            <a:pPr algn="l" fontAlgn="base">
              <a:buFont typeface="Arial" panose="020B0604020202020204" pitchFamily="34" charset="0"/>
              <a:buChar char="•"/>
            </a:pPr>
            <a:endParaRPr lang="en-IN" sz="2000" dirty="0"/>
          </a:p>
          <a:p>
            <a:pPr fontAlgn="base">
              <a:buFont typeface="Arial" panose="020B0604020202020204" pitchFamily="34" charset="0"/>
              <a:buChar char="•"/>
            </a:pPr>
            <a:r>
              <a:rPr lang="en-IN" sz="2000" dirty="0"/>
              <a:t> Project can be competed with in shortest possible time frame. </a:t>
            </a:r>
          </a:p>
          <a:p>
            <a:pPr algn="l" fontAlgn="base"/>
            <a:r>
              <a:rPr lang="en-IN" sz="2000" dirty="0"/>
              <a:t> </a:t>
            </a:r>
          </a:p>
          <a:p>
            <a:pPr algn="l" fontAlgn="base">
              <a:buFont typeface="Arial" panose="020B0604020202020204" pitchFamily="34" charset="0"/>
              <a:buChar char="•"/>
            </a:pPr>
            <a:r>
              <a:rPr lang="en-IN" sz="2000" dirty="0"/>
              <a:t>Ease in expansion of the  existing steel structure.</a:t>
            </a:r>
          </a:p>
          <a:p>
            <a:pPr algn="l" fontAlgn="base">
              <a:buFont typeface="Arial" panose="020B0604020202020204" pitchFamily="34" charset="0"/>
              <a:buChar char="•"/>
            </a:pPr>
            <a:endParaRPr lang="en-IN" sz="2000" dirty="0"/>
          </a:p>
          <a:p>
            <a:pPr algn="l" fontAlgn="base">
              <a:buFont typeface="Arial" panose="020B0604020202020204" pitchFamily="34" charset="0"/>
              <a:buChar char="•"/>
            </a:pPr>
            <a:r>
              <a:rPr lang="en-IN" sz="2000" dirty="0"/>
              <a:t> Ease in repair &amp; rehabilitation or retrofitting.</a:t>
            </a:r>
          </a:p>
          <a:p>
            <a:pPr algn="l" fontAlgn="base"/>
            <a:endParaRPr lang="en-IN" sz="2000" dirty="0"/>
          </a:p>
          <a:p>
            <a:pPr algn="l" fontAlgn="base">
              <a:buFont typeface="Arial" panose="020B0604020202020204" pitchFamily="34" charset="0"/>
              <a:buChar char="•"/>
            </a:pPr>
            <a:r>
              <a:rPr lang="en-IN" sz="2000" dirty="0"/>
              <a:t> They are flexible, which makes them very good at resisting dynamic (changing) forces such as wind or earthquake forces.</a:t>
            </a:r>
          </a:p>
          <a:p>
            <a:pPr algn="l" fontAlgn="base">
              <a:buFont typeface="Arial" panose="020B0604020202020204" pitchFamily="34" charset="0"/>
              <a:buChar char="•"/>
            </a:pPr>
            <a:endParaRPr lang="en-IN" sz="2000" dirty="0"/>
          </a:p>
          <a:p>
            <a:pPr fontAlgn="base">
              <a:buFont typeface="Arial" panose="020B0604020202020204" pitchFamily="34" charset="0"/>
              <a:buChar char="•"/>
            </a:pPr>
            <a:r>
              <a:rPr lang="en-IN" sz="2000" dirty="0"/>
              <a:t> A wide range of ready-made structural sections like I, H, C and L is available in wide variety of grades.</a:t>
            </a:r>
          </a:p>
          <a:p>
            <a:pPr fontAlgn="base"/>
            <a:endParaRPr lang="en-IN" sz="2000" dirty="0"/>
          </a:p>
          <a:p>
            <a:pPr algn="l" fontAlgn="base">
              <a:buFont typeface="Arial" panose="020B0604020202020204" pitchFamily="34" charset="0"/>
              <a:buChar char="•"/>
            </a:pPr>
            <a:r>
              <a:rPr lang="en-IN" sz="2000" dirty="0"/>
              <a:t> They can be made to take any kind of shape.</a:t>
            </a:r>
          </a:p>
          <a:p>
            <a:pPr algn="l" fontAlgn="base">
              <a:buFont typeface="Arial" panose="020B0604020202020204" pitchFamily="34" charset="0"/>
              <a:buChar char="•"/>
            </a:pPr>
            <a:endParaRPr lang="en-IN" sz="2000" dirty="0"/>
          </a:p>
          <a:p>
            <a:pPr algn="l" fontAlgn="base">
              <a:buFont typeface="Arial" panose="020B0604020202020204" pitchFamily="34" charset="0"/>
              <a:buChar char="•"/>
            </a:pPr>
            <a:r>
              <a:rPr lang="en-IN" sz="2000" dirty="0"/>
              <a:t> Steel can be recycled.</a:t>
            </a:r>
          </a:p>
        </p:txBody>
      </p:sp>
      <p:sp>
        <p:nvSpPr>
          <p:cNvPr id="3" name="TextBox 2">
            <a:extLst>
              <a:ext uri="{FF2B5EF4-FFF2-40B4-BE49-F238E27FC236}">
                <a16:creationId xmlns:a16="http://schemas.microsoft.com/office/drawing/2014/main" id="{691A8C90-D447-A6F2-2DA2-32C181A88EE4}"/>
              </a:ext>
            </a:extLst>
          </p:cNvPr>
          <p:cNvSpPr txBox="1"/>
          <p:nvPr/>
        </p:nvSpPr>
        <p:spPr>
          <a:xfrm>
            <a:off x="0" y="4114"/>
            <a:ext cx="7789610" cy="1154768"/>
          </a:xfrm>
          <a:prstGeom prst="rect">
            <a:avLst/>
          </a:prstGeom>
          <a:noFill/>
        </p:spPr>
        <p:txBody>
          <a:bodyPr vert="horz" lIns="91440" tIns="45720" rIns="91440" bIns="45720" rtlCol="0" anchor="ctr">
            <a:normAutofit/>
          </a:bodyPr>
          <a:lstStyle/>
          <a:p>
            <a:pPr algn="ctr" rtl="0">
              <a:lnSpc>
                <a:spcPct val="90000"/>
              </a:lnSpc>
              <a:spcBef>
                <a:spcPct val="0"/>
              </a:spcBef>
              <a:spcAft>
                <a:spcPts val="600"/>
              </a:spcAft>
            </a:pPr>
            <a:r>
              <a:rPr lang="en-US" sz="3200" b="1" kern="1200" dirty="0">
                <a:solidFill>
                  <a:schemeClr val="tx1"/>
                </a:solidFill>
                <a:latin typeface="+mj-lt"/>
                <a:ea typeface="+mj-ea"/>
                <a:cs typeface="+mj-cs"/>
              </a:rPr>
              <a:t>ADVANTAGES OF STEEL STRUCTURES</a:t>
            </a:r>
          </a:p>
        </p:txBody>
      </p:sp>
      <p:pic>
        <p:nvPicPr>
          <p:cNvPr id="4" name="Picture 3">
            <a:extLst>
              <a:ext uri="{FF2B5EF4-FFF2-40B4-BE49-F238E27FC236}">
                <a16:creationId xmlns:a16="http://schemas.microsoft.com/office/drawing/2014/main" id="{D723ABF9-F90A-9EF9-8AD2-0035596FD9C7}"/>
              </a:ext>
            </a:extLst>
          </p:cNvPr>
          <p:cNvPicPr>
            <a:picLocks noChangeAspect="1"/>
          </p:cNvPicPr>
          <p:nvPr/>
        </p:nvPicPr>
        <p:blipFill>
          <a:blip r:embed="rId2"/>
          <a:stretch>
            <a:fillRect/>
          </a:stretch>
        </p:blipFill>
        <p:spPr>
          <a:xfrm>
            <a:off x="9147930" y="188334"/>
            <a:ext cx="1030313" cy="463336"/>
          </a:xfrm>
          <a:prstGeom prst="rect">
            <a:avLst/>
          </a:prstGeom>
        </p:spPr>
      </p:pic>
    </p:spTree>
    <p:extLst>
      <p:ext uri="{BB962C8B-B14F-4D97-AF65-F5344CB8AC3E}">
        <p14:creationId xmlns:p14="http://schemas.microsoft.com/office/powerpoint/2010/main" val="206919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DEDF5E-2BCE-8305-1082-3DFCDA742215}"/>
              </a:ext>
            </a:extLst>
          </p:cNvPr>
          <p:cNvPicPr>
            <a:picLocks noChangeAspect="1"/>
          </p:cNvPicPr>
          <p:nvPr/>
        </p:nvPicPr>
        <p:blipFill>
          <a:blip r:embed="rId3"/>
          <a:stretch>
            <a:fillRect/>
          </a:stretch>
        </p:blipFill>
        <p:spPr>
          <a:xfrm>
            <a:off x="9385300" y="157596"/>
            <a:ext cx="1030313" cy="463336"/>
          </a:xfrm>
          <a:prstGeom prst="rect">
            <a:avLst/>
          </a:prstGeom>
        </p:spPr>
      </p:pic>
      <p:graphicFrame>
        <p:nvGraphicFramePr>
          <p:cNvPr id="3" name="Object 2">
            <a:extLst>
              <a:ext uri="{FF2B5EF4-FFF2-40B4-BE49-F238E27FC236}">
                <a16:creationId xmlns:a16="http://schemas.microsoft.com/office/drawing/2014/main" id="{AF83CF18-219E-106F-C59E-BC84A62D7AD7}"/>
              </a:ext>
            </a:extLst>
          </p:cNvPr>
          <p:cNvGraphicFramePr>
            <a:graphicFrameLocks noChangeAspect="1"/>
          </p:cNvGraphicFramePr>
          <p:nvPr>
            <p:extLst>
              <p:ext uri="{D42A27DB-BD31-4B8C-83A1-F6EECF244321}">
                <p14:modId xmlns:p14="http://schemas.microsoft.com/office/powerpoint/2010/main" val="1619258540"/>
              </p:ext>
            </p:extLst>
          </p:nvPr>
        </p:nvGraphicFramePr>
        <p:xfrm>
          <a:off x="209372" y="1890712"/>
          <a:ext cx="10261956" cy="5288914"/>
        </p:xfrm>
        <a:graphic>
          <a:graphicData uri="http://schemas.openxmlformats.org/presentationml/2006/ole">
            <mc:AlternateContent xmlns:mc="http://schemas.openxmlformats.org/markup-compatibility/2006">
              <mc:Choice xmlns:v="urn:schemas-microsoft-com:vml" Requires="v">
                <p:oleObj spid="_x0000_s1047" name="Worksheet" r:id="rId4" imgW="12468387" imgH="6572329" progId="Excel.Sheet.12">
                  <p:embed/>
                </p:oleObj>
              </mc:Choice>
              <mc:Fallback>
                <p:oleObj name="Worksheet" r:id="rId4" imgW="12468387" imgH="6572329" progId="Excel.Sheet.12">
                  <p:embed/>
                  <p:pic>
                    <p:nvPicPr>
                      <p:cNvPr id="4" name="Object 3"/>
                      <p:cNvPicPr/>
                      <p:nvPr/>
                    </p:nvPicPr>
                    <p:blipFill>
                      <a:blip r:embed="rId5"/>
                      <a:stretch>
                        <a:fillRect/>
                      </a:stretch>
                    </p:blipFill>
                    <p:spPr>
                      <a:xfrm>
                        <a:off x="209372" y="1890712"/>
                        <a:ext cx="10261956" cy="5288914"/>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6490FA3A-7DB4-8B50-F49F-103CE9DFD277}"/>
              </a:ext>
            </a:extLst>
          </p:cNvPr>
          <p:cNvSpPr txBox="1"/>
          <p:nvPr/>
        </p:nvSpPr>
        <p:spPr>
          <a:xfrm>
            <a:off x="209372" y="1424642"/>
            <a:ext cx="6248400" cy="461665"/>
          </a:xfrm>
          <a:prstGeom prst="rect">
            <a:avLst/>
          </a:prstGeom>
          <a:noFill/>
        </p:spPr>
        <p:txBody>
          <a:bodyPr wrap="square">
            <a:spAutoFit/>
          </a:bodyPr>
          <a:lstStyle/>
          <a:p>
            <a:r>
              <a:rPr lang="en-IN" sz="2400" b="1" cap="all" dirty="0">
                <a:latin typeface="+mj-lt"/>
              </a:rPr>
              <a:t>1. superior Sectional Properties</a:t>
            </a:r>
            <a:endParaRPr lang="en-IN" sz="2400" dirty="0">
              <a:latin typeface="+mj-lt"/>
            </a:endParaRPr>
          </a:p>
        </p:txBody>
      </p:sp>
      <p:sp>
        <p:nvSpPr>
          <p:cNvPr id="4" name="Rectangle 3"/>
          <p:cNvSpPr/>
          <p:nvPr/>
        </p:nvSpPr>
        <p:spPr>
          <a:xfrm>
            <a:off x="209372" y="276224"/>
            <a:ext cx="6051728" cy="480131"/>
          </a:xfrm>
          <a:prstGeom prst="rect">
            <a:avLst/>
          </a:prstGeom>
        </p:spPr>
        <p:txBody>
          <a:bodyPr wrap="square">
            <a:spAutoFit/>
          </a:bodyPr>
          <a:lstStyle/>
          <a:p>
            <a:pPr algn="l" rtl="0">
              <a:lnSpc>
                <a:spcPct val="90000"/>
              </a:lnSpc>
              <a:spcBef>
                <a:spcPct val="0"/>
              </a:spcBef>
              <a:spcAft>
                <a:spcPts val="600"/>
              </a:spcAft>
            </a:pPr>
            <a:r>
              <a:rPr lang="en-US" sz="2800" b="1" cap="all" dirty="0">
                <a:latin typeface="+mj-lt"/>
              </a:rPr>
              <a:t>ADVANTAGES OF JSP ROLLED SECTIONS</a:t>
            </a:r>
          </a:p>
        </p:txBody>
      </p:sp>
      <p:pic>
        <p:nvPicPr>
          <p:cNvPr id="6" name="Picture 5">
            <a:extLst>
              <a:ext uri="{FF2B5EF4-FFF2-40B4-BE49-F238E27FC236}">
                <a16:creationId xmlns:a16="http://schemas.microsoft.com/office/drawing/2014/main" id="{587BFB18-F2FC-A0CF-1287-EB0E1C4E5B33}"/>
              </a:ext>
            </a:extLst>
          </p:cNvPr>
          <p:cNvPicPr>
            <a:picLocks noChangeAspect="1"/>
          </p:cNvPicPr>
          <p:nvPr/>
        </p:nvPicPr>
        <p:blipFill>
          <a:blip r:embed="rId6"/>
          <a:stretch>
            <a:fillRect/>
          </a:stretch>
        </p:blipFill>
        <p:spPr>
          <a:xfrm>
            <a:off x="6881850" y="276224"/>
            <a:ext cx="2276043" cy="1519358"/>
          </a:xfrm>
          <a:prstGeom prst="rect">
            <a:avLst/>
          </a:prstGeom>
        </p:spPr>
      </p:pic>
    </p:spTree>
    <p:extLst>
      <p:ext uri="{BB962C8B-B14F-4D97-AF65-F5344CB8AC3E}">
        <p14:creationId xmlns:p14="http://schemas.microsoft.com/office/powerpoint/2010/main" val="1572798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DEDF5E-2BCE-8305-1082-3DFCDA742215}"/>
              </a:ext>
            </a:extLst>
          </p:cNvPr>
          <p:cNvPicPr>
            <a:picLocks noChangeAspect="1"/>
          </p:cNvPicPr>
          <p:nvPr/>
        </p:nvPicPr>
        <p:blipFill>
          <a:blip r:embed="rId3"/>
          <a:stretch>
            <a:fillRect/>
          </a:stretch>
        </p:blipFill>
        <p:spPr>
          <a:xfrm>
            <a:off x="9385300" y="157596"/>
            <a:ext cx="1030313" cy="463336"/>
          </a:xfrm>
          <a:prstGeom prst="rect">
            <a:avLst/>
          </a:prstGeom>
        </p:spPr>
      </p:pic>
      <p:graphicFrame>
        <p:nvGraphicFramePr>
          <p:cNvPr id="3" name="Object 2">
            <a:extLst>
              <a:ext uri="{FF2B5EF4-FFF2-40B4-BE49-F238E27FC236}">
                <a16:creationId xmlns:a16="http://schemas.microsoft.com/office/drawing/2014/main" id="{92B3E748-8D91-CD2E-D684-BF53F509EBBA}"/>
              </a:ext>
            </a:extLst>
          </p:cNvPr>
          <p:cNvGraphicFramePr>
            <a:graphicFrameLocks noChangeAspect="1"/>
          </p:cNvGraphicFramePr>
          <p:nvPr>
            <p:extLst>
              <p:ext uri="{D42A27DB-BD31-4B8C-83A1-F6EECF244321}">
                <p14:modId xmlns:p14="http://schemas.microsoft.com/office/powerpoint/2010/main" val="3479001309"/>
              </p:ext>
            </p:extLst>
          </p:nvPr>
        </p:nvGraphicFramePr>
        <p:xfrm>
          <a:off x="241300" y="1800225"/>
          <a:ext cx="10050318" cy="5042225"/>
        </p:xfrm>
        <a:graphic>
          <a:graphicData uri="http://schemas.openxmlformats.org/presentationml/2006/ole">
            <mc:AlternateContent xmlns:mc="http://schemas.openxmlformats.org/markup-compatibility/2006">
              <mc:Choice xmlns:v="urn:schemas-microsoft-com:vml" Requires="v">
                <p:oleObj spid="_x0000_s2070" name="Worksheet" r:id="rId4" imgW="7048338" imgH="3276705" progId="Excel.Sheet.12">
                  <p:embed/>
                </p:oleObj>
              </mc:Choice>
              <mc:Fallback>
                <p:oleObj name="Worksheet" r:id="rId4" imgW="7048338" imgH="3276705" progId="Excel.Sheet.12">
                  <p:embed/>
                  <p:pic>
                    <p:nvPicPr>
                      <p:cNvPr id="4" name="Object 3"/>
                      <p:cNvPicPr/>
                      <p:nvPr/>
                    </p:nvPicPr>
                    <p:blipFill>
                      <a:blip r:embed="rId5"/>
                      <a:stretch>
                        <a:fillRect/>
                      </a:stretch>
                    </p:blipFill>
                    <p:spPr>
                      <a:xfrm>
                        <a:off x="241300" y="1800225"/>
                        <a:ext cx="10050318" cy="5042225"/>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87C86716-A219-E542-22C3-5B7B276D4FDB}"/>
              </a:ext>
            </a:extLst>
          </p:cNvPr>
          <p:cNvSpPr txBox="1"/>
          <p:nvPr/>
        </p:nvSpPr>
        <p:spPr>
          <a:xfrm>
            <a:off x="277812" y="1012111"/>
            <a:ext cx="9183713" cy="461665"/>
          </a:xfrm>
          <a:prstGeom prst="rect">
            <a:avLst/>
          </a:prstGeom>
          <a:noFill/>
        </p:spPr>
        <p:txBody>
          <a:bodyPr wrap="square" rtlCol="0">
            <a:spAutoFit/>
          </a:bodyPr>
          <a:lstStyle/>
          <a:p>
            <a:r>
              <a:rPr lang="en-IN" sz="2400" b="1" cap="all" dirty="0">
                <a:latin typeface="Calibri" panose="020F0502020204030204" pitchFamily="34" charset="0"/>
              </a:rPr>
              <a:t>2. wide rangE of sectional weight for same section</a:t>
            </a:r>
            <a:endParaRPr lang="en-IN" sz="2400" b="1" dirty="0">
              <a:latin typeface="+mj-lt"/>
            </a:endParaRPr>
          </a:p>
        </p:txBody>
      </p:sp>
    </p:spTree>
    <p:extLst>
      <p:ext uri="{BB962C8B-B14F-4D97-AF65-F5344CB8AC3E}">
        <p14:creationId xmlns:p14="http://schemas.microsoft.com/office/powerpoint/2010/main" val="1682787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DEDF5E-2BCE-8305-1082-3DFCDA742215}"/>
              </a:ext>
            </a:extLst>
          </p:cNvPr>
          <p:cNvPicPr>
            <a:picLocks noChangeAspect="1"/>
          </p:cNvPicPr>
          <p:nvPr/>
        </p:nvPicPr>
        <p:blipFill>
          <a:blip r:embed="rId2"/>
          <a:stretch>
            <a:fillRect/>
          </a:stretch>
        </p:blipFill>
        <p:spPr>
          <a:xfrm>
            <a:off x="9385300" y="157596"/>
            <a:ext cx="1030313" cy="463336"/>
          </a:xfrm>
          <a:prstGeom prst="rect">
            <a:avLst/>
          </a:prstGeom>
        </p:spPr>
      </p:pic>
      <p:pic>
        <p:nvPicPr>
          <p:cNvPr id="3" name="Picture 2">
            <a:extLst>
              <a:ext uri="{FF2B5EF4-FFF2-40B4-BE49-F238E27FC236}">
                <a16:creationId xmlns:a16="http://schemas.microsoft.com/office/drawing/2014/main" id="{C432FDDB-3339-D618-604E-72F9372D8256}"/>
              </a:ext>
            </a:extLst>
          </p:cNvPr>
          <p:cNvPicPr>
            <a:picLocks noChangeAspect="1" noChangeArrowheads="1"/>
          </p:cNvPicPr>
          <p:nvPr/>
        </p:nvPicPr>
        <p:blipFill>
          <a:blip r:embed="rId3" cstate="print"/>
          <a:srcRect/>
          <a:stretch>
            <a:fillRect/>
          </a:stretch>
        </p:blipFill>
        <p:spPr bwMode="auto">
          <a:xfrm>
            <a:off x="224877" y="1363364"/>
            <a:ext cx="4329347" cy="2191701"/>
          </a:xfrm>
          <a:prstGeom prst="rect">
            <a:avLst/>
          </a:prstGeom>
          <a:noFill/>
          <a:ln w="9525">
            <a:solidFill>
              <a:schemeClr val="tx1"/>
            </a:solidFill>
            <a:miter lim="800000"/>
            <a:headEnd/>
            <a:tailEnd/>
          </a:ln>
          <a:effectLst/>
        </p:spPr>
      </p:pic>
      <p:pic>
        <p:nvPicPr>
          <p:cNvPr id="4" name="Picture 2">
            <a:extLst>
              <a:ext uri="{FF2B5EF4-FFF2-40B4-BE49-F238E27FC236}">
                <a16:creationId xmlns:a16="http://schemas.microsoft.com/office/drawing/2014/main" id="{D4C0398A-551D-F87E-16E2-FF4D00663C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791" y="3773308"/>
            <a:ext cx="4870785" cy="222551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E51CCCEF-AFB2-7C44-B160-F92E48BA85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6700" y="3781425"/>
            <a:ext cx="4870785" cy="222551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5BD4387-85DF-6C77-72E8-E51F784DDCCB}"/>
              </a:ext>
            </a:extLst>
          </p:cNvPr>
          <p:cNvSpPr txBox="1"/>
          <p:nvPr/>
        </p:nvSpPr>
        <p:spPr>
          <a:xfrm>
            <a:off x="224877" y="6255810"/>
            <a:ext cx="10303423" cy="830997"/>
          </a:xfrm>
          <a:prstGeom prst="rect">
            <a:avLst/>
          </a:prstGeom>
          <a:noFill/>
        </p:spPr>
        <p:txBody>
          <a:bodyPr wrap="square" rtlCol="0">
            <a:spAutoFit/>
          </a:bodyPr>
          <a:lstStyle/>
          <a:p>
            <a:pPr marL="400050" indent="-400050">
              <a:buFont typeface="Wingdings" pitchFamily="2" charset="2"/>
              <a:buAutoNum type="romanLcParenBoth"/>
            </a:pPr>
            <a:r>
              <a:rPr lang="en-US" sz="1600" i="1" dirty="0">
                <a:latin typeface="+mj-lt"/>
              </a:rPr>
              <a:t>Tapered and narrow flange Indian sections result in two times more splice connection length  compared to Parallel flange sections . </a:t>
            </a:r>
          </a:p>
          <a:p>
            <a:pPr marL="400050" indent="-400050">
              <a:buFont typeface="Wingdings" pitchFamily="2" charset="2"/>
              <a:buAutoNum type="romanLcParenBoth"/>
            </a:pPr>
            <a:r>
              <a:rPr lang="en-US" sz="1600" i="1" dirty="0">
                <a:latin typeface="+mj-lt"/>
              </a:rPr>
              <a:t> Tapered and narrow flange Indian sections are prone to </a:t>
            </a:r>
            <a:r>
              <a:rPr lang="en-US" sz="1600" b="1" i="1" dirty="0">
                <a:latin typeface="+mj-lt"/>
              </a:rPr>
              <a:t>zipper effect.</a:t>
            </a:r>
          </a:p>
        </p:txBody>
      </p:sp>
      <p:sp>
        <p:nvSpPr>
          <p:cNvPr id="7" name="Rectangle 6">
            <a:extLst>
              <a:ext uri="{FF2B5EF4-FFF2-40B4-BE49-F238E27FC236}">
                <a16:creationId xmlns:a16="http://schemas.microsoft.com/office/drawing/2014/main" id="{834D7122-799A-2EB8-C2A8-333F88CB09B4}"/>
              </a:ext>
            </a:extLst>
          </p:cNvPr>
          <p:cNvSpPr/>
          <p:nvPr/>
        </p:nvSpPr>
        <p:spPr>
          <a:xfrm>
            <a:off x="4712504" y="1674384"/>
            <a:ext cx="6139176" cy="1569660"/>
          </a:xfrm>
          <a:prstGeom prst="rect">
            <a:avLst/>
          </a:prstGeom>
        </p:spPr>
        <p:txBody>
          <a:bodyPr wrap="square">
            <a:spAutoFit/>
          </a:bodyPr>
          <a:lstStyle/>
          <a:p>
            <a:pPr algn="l"/>
            <a:r>
              <a:rPr lang="en-US" sz="1600" b="1" i="1" dirty="0">
                <a:latin typeface="+mj-lt"/>
              </a:rPr>
              <a:t>Effects of tapered flange: </a:t>
            </a:r>
          </a:p>
          <a:p>
            <a:pPr algn="l"/>
            <a:endParaRPr lang="en-US" sz="1600" b="1" i="1" dirty="0">
              <a:latin typeface="+mj-lt"/>
            </a:endParaRPr>
          </a:p>
          <a:p>
            <a:pPr marL="400050" indent="-400050">
              <a:buAutoNum type="romanLcParenBoth"/>
            </a:pPr>
            <a:r>
              <a:rPr lang="en-US" sz="1600" i="1" dirty="0">
                <a:latin typeface="+mj-lt"/>
              </a:rPr>
              <a:t>Bolted connection: Bolt shank gets bent on </a:t>
            </a:r>
            <a:r>
              <a:rPr lang="en-US" sz="1600" dirty="0">
                <a:latin typeface="+mj-lt"/>
              </a:rPr>
              <a:t>tightening from the original straight alignment and </a:t>
            </a:r>
          </a:p>
          <a:p>
            <a:pPr marL="400050" indent="-400050">
              <a:buAutoNum type="romanLcParenBoth"/>
            </a:pPr>
            <a:r>
              <a:rPr lang="en-US" sz="1600" dirty="0">
                <a:latin typeface="+mj-lt"/>
              </a:rPr>
              <a:t>Welded connection: Only obtuse angled small thickness weld possible at the tapered tip</a:t>
            </a:r>
          </a:p>
        </p:txBody>
      </p:sp>
      <p:sp>
        <p:nvSpPr>
          <p:cNvPr id="8" name="TextBox 7">
            <a:extLst>
              <a:ext uri="{FF2B5EF4-FFF2-40B4-BE49-F238E27FC236}">
                <a16:creationId xmlns:a16="http://schemas.microsoft.com/office/drawing/2014/main" id="{5DF08F26-8C82-FA89-1683-679CB442AEA5}"/>
              </a:ext>
            </a:extLst>
          </p:cNvPr>
          <p:cNvSpPr txBox="1"/>
          <p:nvPr/>
        </p:nvSpPr>
        <p:spPr>
          <a:xfrm>
            <a:off x="251864" y="675338"/>
            <a:ext cx="6139176" cy="461665"/>
          </a:xfrm>
          <a:prstGeom prst="rect">
            <a:avLst/>
          </a:prstGeom>
          <a:noFill/>
        </p:spPr>
        <p:txBody>
          <a:bodyPr wrap="square" rtlCol="0">
            <a:spAutoFit/>
          </a:bodyPr>
          <a:lstStyle/>
          <a:p>
            <a:r>
              <a:rPr lang="en-US" sz="2400" b="1" dirty="0">
                <a:latin typeface="+mj-lt"/>
              </a:rPr>
              <a:t>3.CONNECTION &amp; JOINT STRENGTH</a:t>
            </a:r>
            <a:endParaRPr lang="en-IN" sz="2400" b="1" dirty="0">
              <a:latin typeface="+mj-lt"/>
            </a:endParaRPr>
          </a:p>
        </p:txBody>
      </p:sp>
    </p:spTree>
    <p:extLst>
      <p:ext uri="{BB962C8B-B14F-4D97-AF65-F5344CB8AC3E}">
        <p14:creationId xmlns:p14="http://schemas.microsoft.com/office/powerpoint/2010/main" val="311627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917072-6F4A-08C7-985F-F7739BF186C0}"/>
              </a:ext>
            </a:extLst>
          </p:cNvPr>
          <p:cNvPicPr>
            <a:picLocks noChangeAspect="1"/>
          </p:cNvPicPr>
          <p:nvPr/>
        </p:nvPicPr>
        <p:blipFill>
          <a:blip r:embed="rId2"/>
          <a:stretch>
            <a:fillRect/>
          </a:stretch>
        </p:blipFill>
        <p:spPr>
          <a:xfrm>
            <a:off x="0" y="1513298"/>
            <a:ext cx="10693400" cy="4536253"/>
          </a:xfrm>
          <a:prstGeom prst="rect">
            <a:avLst/>
          </a:prstGeom>
        </p:spPr>
      </p:pic>
      <p:pic>
        <p:nvPicPr>
          <p:cNvPr id="47" name="Picture 46">
            <a:extLst>
              <a:ext uri="{FF2B5EF4-FFF2-40B4-BE49-F238E27FC236}">
                <a16:creationId xmlns:a16="http://schemas.microsoft.com/office/drawing/2014/main" id="{293E6AEB-0FE3-8021-9ABB-D83E37971918}"/>
              </a:ext>
            </a:extLst>
          </p:cNvPr>
          <p:cNvPicPr>
            <a:picLocks noChangeAspect="1"/>
          </p:cNvPicPr>
          <p:nvPr/>
        </p:nvPicPr>
        <p:blipFill>
          <a:blip r:embed="rId3"/>
          <a:stretch>
            <a:fillRect/>
          </a:stretch>
        </p:blipFill>
        <p:spPr>
          <a:xfrm>
            <a:off x="4737100" y="2934812"/>
            <a:ext cx="902286" cy="810838"/>
          </a:xfrm>
          <a:prstGeom prst="rect">
            <a:avLst/>
          </a:prstGeom>
        </p:spPr>
      </p:pic>
      <p:grpSp>
        <p:nvGrpSpPr>
          <p:cNvPr id="43" name="Group 47">
            <a:extLst>
              <a:ext uri="{FF2B5EF4-FFF2-40B4-BE49-F238E27FC236}">
                <a16:creationId xmlns:a16="http://schemas.microsoft.com/office/drawing/2014/main" id="{7187D6C4-7470-7936-D85A-3918DAFBB72D}"/>
              </a:ext>
            </a:extLst>
          </p:cNvPr>
          <p:cNvGrpSpPr/>
          <p:nvPr/>
        </p:nvGrpSpPr>
        <p:grpSpPr>
          <a:xfrm>
            <a:off x="5490677" y="2867025"/>
            <a:ext cx="2446823" cy="1200147"/>
            <a:chOff x="623983" y="2467660"/>
            <a:chExt cx="3673701" cy="1764180"/>
          </a:xfrm>
        </p:grpSpPr>
        <p:sp>
          <p:nvSpPr>
            <p:cNvPr id="44" name="Rectangle 43">
              <a:extLst>
                <a:ext uri="{FF2B5EF4-FFF2-40B4-BE49-F238E27FC236}">
                  <a16:creationId xmlns:a16="http://schemas.microsoft.com/office/drawing/2014/main" id="{916568FC-F897-BC98-0518-9BD2F1A28FAE}"/>
                </a:ext>
              </a:extLst>
            </p:cNvPr>
            <p:cNvSpPr/>
            <p:nvPr/>
          </p:nvSpPr>
          <p:spPr>
            <a:xfrm>
              <a:off x="2057395" y="2467660"/>
              <a:ext cx="2240289" cy="12915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N" sz="1600"/>
            </a:p>
          </p:txBody>
        </p:sp>
        <p:sp>
          <p:nvSpPr>
            <p:cNvPr id="45" name="Rectangle 44">
              <a:extLst>
                <a:ext uri="{FF2B5EF4-FFF2-40B4-BE49-F238E27FC236}">
                  <a16:creationId xmlns:a16="http://schemas.microsoft.com/office/drawing/2014/main" id="{FE61DD28-489E-50F8-58C4-71363423CC77}"/>
                </a:ext>
              </a:extLst>
            </p:cNvPr>
            <p:cNvSpPr/>
            <p:nvPr/>
          </p:nvSpPr>
          <p:spPr>
            <a:xfrm>
              <a:off x="623983" y="2940288"/>
              <a:ext cx="2749785" cy="12915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69023" tIns="0" rIns="0" bIns="0" numCol="1" spcCol="1270" anchor="t" anchorCtr="0">
              <a:noAutofit/>
            </a:bodyPr>
            <a:lstStyle/>
            <a:p>
              <a:pPr defTabSz="1333500">
                <a:lnSpc>
                  <a:spcPct val="90000"/>
                </a:lnSpc>
                <a:spcBef>
                  <a:spcPct val="0"/>
                </a:spcBef>
                <a:spcAft>
                  <a:spcPct val="35000"/>
                </a:spcAft>
              </a:pPr>
              <a:r>
                <a:rPr lang="en-IN" sz="2800" dirty="0"/>
                <a:t>E-410</a:t>
              </a:r>
            </a:p>
            <a:p>
              <a:pPr lvl="0"/>
              <a:r>
                <a:rPr lang="en-IN" sz="1600" dirty="0"/>
                <a:t>Increase in strength by 64%, decrease in wt. by 32%, cost increase by 10%</a:t>
              </a:r>
            </a:p>
            <a:p>
              <a:pPr lvl="0"/>
              <a:r>
                <a:rPr lang="en-IN" sz="1600" b="1" dirty="0">
                  <a:solidFill>
                    <a:schemeClr val="accent2">
                      <a:lumMod val="50000"/>
                    </a:schemeClr>
                  </a:solidFill>
                </a:rPr>
                <a:t>Overall Saving in steel by 25% w.r.t E250</a:t>
              </a:r>
            </a:p>
            <a:p>
              <a:pPr defTabSz="1333500">
                <a:lnSpc>
                  <a:spcPct val="90000"/>
                </a:lnSpc>
                <a:spcBef>
                  <a:spcPct val="0"/>
                </a:spcBef>
                <a:spcAft>
                  <a:spcPct val="35000"/>
                </a:spcAft>
              </a:pPr>
              <a:endParaRPr lang="en-IN" sz="1400" dirty="0"/>
            </a:p>
          </p:txBody>
        </p:sp>
      </p:grpSp>
      <p:sp>
        <p:nvSpPr>
          <p:cNvPr id="49" name="TextBox 48">
            <a:extLst>
              <a:ext uri="{FF2B5EF4-FFF2-40B4-BE49-F238E27FC236}">
                <a16:creationId xmlns:a16="http://schemas.microsoft.com/office/drawing/2014/main" id="{1C8D5C99-92EE-E128-96EA-A8A9AD5FAB2D}"/>
              </a:ext>
            </a:extLst>
          </p:cNvPr>
          <p:cNvSpPr txBox="1"/>
          <p:nvPr/>
        </p:nvSpPr>
        <p:spPr>
          <a:xfrm>
            <a:off x="1119255" y="630918"/>
            <a:ext cx="8454890" cy="1077218"/>
          </a:xfrm>
          <a:prstGeom prst="rect">
            <a:avLst/>
          </a:prstGeom>
          <a:noFill/>
        </p:spPr>
        <p:txBody>
          <a:bodyPr wrap="square">
            <a:spAutoFit/>
          </a:bodyPr>
          <a:lstStyle/>
          <a:p>
            <a:pPr algn="ctr"/>
            <a:r>
              <a:rPr lang="en-IN" sz="3200" b="1" dirty="0">
                <a:latin typeface="Calibri" panose="020F0502020204030204" pitchFamily="34" charset="0"/>
              </a:rPr>
              <a:t>4. SAVING IN STEEL USING HIGH STRENGTH STRUCTURAL STEEL</a:t>
            </a:r>
            <a:endParaRPr lang="en-IN" sz="3200" dirty="0"/>
          </a:p>
        </p:txBody>
      </p:sp>
      <p:pic>
        <p:nvPicPr>
          <p:cNvPr id="50" name="Picture 49">
            <a:extLst>
              <a:ext uri="{FF2B5EF4-FFF2-40B4-BE49-F238E27FC236}">
                <a16:creationId xmlns:a16="http://schemas.microsoft.com/office/drawing/2014/main" id="{A5287639-D099-C1B1-20E6-CD118C2468CC}"/>
              </a:ext>
            </a:extLst>
          </p:cNvPr>
          <p:cNvPicPr>
            <a:picLocks noChangeAspect="1"/>
          </p:cNvPicPr>
          <p:nvPr/>
        </p:nvPicPr>
        <p:blipFill>
          <a:blip r:embed="rId4"/>
          <a:stretch>
            <a:fillRect/>
          </a:stretch>
        </p:blipFill>
        <p:spPr>
          <a:xfrm>
            <a:off x="9385300" y="157596"/>
            <a:ext cx="1030313" cy="463336"/>
          </a:xfrm>
          <a:prstGeom prst="rect">
            <a:avLst/>
          </a:prstGeom>
        </p:spPr>
      </p:pic>
    </p:spTree>
    <p:extLst>
      <p:ext uri="{BB962C8B-B14F-4D97-AF65-F5344CB8AC3E}">
        <p14:creationId xmlns:p14="http://schemas.microsoft.com/office/powerpoint/2010/main" val="3698388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7C9D711C-ECB4-4D2F-BFBB-F4FEF16DB55B}"/>
              </a:ext>
            </a:extLst>
          </p:cNvPr>
          <p:cNvPicPr>
            <a:picLocks noChangeAspect="1"/>
          </p:cNvPicPr>
          <p:nvPr/>
        </p:nvPicPr>
        <p:blipFill>
          <a:blip r:embed="rId2"/>
          <a:stretch>
            <a:fillRect/>
          </a:stretch>
        </p:blipFill>
        <p:spPr>
          <a:xfrm>
            <a:off x="9044157" y="785530"/>
            <a:ext cx="1596259" cy="644539"/>
          </a:xfrm>
          <a:prstGeom prst="rect">
            <a:avLst/>
          </a:prstGeom>
        </p:spPr>
      </p:pic>
      <p:sp>
        <p:nvSpPr>
          <p:cNvPr id="43" name="Arrow: Pentagon 42">
            <a:extLst>
              <a:ext uri="{FF2B5EF4-FFF2-40B4-BE49-F238E27FC236}">
                <a16:creationId xmlns:a16="http://schemas.microsoft.com/office/drawing/2014/main" id="{01AF1E25-7EAF-48AE-AF68-D16B94CDD4A6}"/>
              </a:ext>
            </a:extLst>
          </p:cNvPr>
          <p:cNvSpPr/>
          <p:nvPr/>
        </p:nvSpPr>
        <p:spPr>
          <a:xfrm>
            <a:off x="1" y="930103"/>
            <a:ext cx="8624459" cy="379410"/>
          </a:xfrm>
          <a:prstGeom prst="homePlate">
            <a:avLst/>
          </a:prstGeom>
          <a:solidFill>
            <a:schemeClr val="accent4">
              <a:lumMod val="20000"/>
              <a:lumOff val="80000"/>
            </a:schemeClr>
          </a:solidFill>
          <a:ln>
            <a:solidFill>
              <a:schemeClr val="accent4">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105" b="1" i="1" dirty="0">
                <a:solidFill>
                  <a:schemeClr val="accent2">
                    <a:lumMod val="50000"/>
                  </a:schemeClr>
                </a:solidFill>
              </a:rPr>
              <a:t>ADVANCTAGES OF JSPL ROLLED STRUCTURES</a:t>
            </a:r>
          </a:p>
        </p:txBody>
      </p:sp>
      <p:sp>
        <p:nvSpPr>
          <p:cNvPr id="44" name="Arrow: Chevron 43">
            <a:extLst>
              <a:ext uri="{FF2B5EF4-FFF2-40B4-BE49-F238E27FC236}">
                <a16:creationId xmlns:a16="http://schemas.microsoft.com/office/drawing/2014/main" id="{F8BC950B-4E88-41A7-BE9B-7481FB3CE027}"/>
              </a:ext>
            </a:extLst>
          </p:cNvPr>
          <p:cNvSpPr/>
          <p:nvPr/>
        </p:nvSpPr>
        <p:spPr>
          <a:xfrm>
            <a:off x="8020053" y="918480"/>
            <a:ext cx="432968" cy="412572"/>
          </a:xfrm>
          <a:prstGeom prst="chevron">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5" name="Arrow: Chevron 44">
            <a:extLst>
              <a:ext uri="{FF2B5EF4-FFF2-40B4-BE49-F238E27FC236}">
                <a16:creationId xmlns:a16="http://schemas.microsoft.com/office/drawing/2014/main" id="{02B86C55-4DB8-4646-B1CB-24500075D577}"/>
              </a:ext>
            </a:extLst>
          </p:cNvPr>
          <p:cNvSpPr/>
          <p:nvPr/>
        </p:nvSpPr>
        <p:spPr>
          <a:xfrm>
            <a:off x="7871857" y="878573"/>
            <a:ext cx="403906" cy="476497"/>
          </a:xfrm>
          <a:prstGeom prst="chevron">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cxnSp>
        <p:nvCxnSpPr>
          <p:cNvPr id="46" name="Straight Connector 45">
            <a:extLst>
              <a:ext uri="{FF2B5EF4-FFF2-40B4-BE49-F238E27FC236}">
                <a16:creationId xmlns:a16="http://schemas.microsoft.com/office/drawing/2014/main" id="{63DC19B7-20D1-4320-A11E-904BDB28F9B8}"/>
              </a:ext>
            </a:extLst>
          </p:cNvPr>
          <p:cNvCxnSpPr/>
          <p:nvPr/>
        </p:nvCxnSpPr>
        <p:spPr>
          <a:xfrm>
            <a:off x="0" y="1440190"/>
            <a:ext cx="10693400" cy="0"/>
          </a:xfrm>
          <a:prstGeom prst="line">
            <a:avLst/>
          </a:prstGeom>
          <a:ln>
            <a:solidFill>
              <a:srgbClr val="FF0000"/>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47" name="Straight Connector 46">
            <a:extLst>
              <a:ext uri="{FF2B5EF4-FFF2-40B4-BE49-F238E27FC236}">
                <a16:creationId xmlns:a16="http://schemas.microsoft.com/office/drawing/2014/main" id="{1DD17FAE-F3BB-4C19-AA02-8CB23AFC22AA}"/>
              </a:ext>
            </a:extLst>
          </p:cNvPr>
          <p:cNvCxnSpPr/>
          <p:nvPr/>
        </p:nvCxnSpPr>
        <p:spPr>
          <a:xfrm>
            <a:off x="0" y="6550667"/>
            <a:ext cx="10693400" cy="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4771" y="1567952"/>
            <a:ext cx="7939039" cy="416268"/>
          </a:xfrm>
          <a:prstGeom prst="rect">
            <a:avLst/>
          </a:prstGeom>
          <a:noFill/>
        </p:spPr>
        <p:txBody>
          <a:bodyPr wrap="square" rtlCol="0">
            <a:spAutoFit/>
          </a:bodyPr>
          <a:lstStyle/>
          <a:p>
            <a:r>
              <a:rPr lang="en-IN" sz="2105" b="1" cap="all" dirty="0">
                <a:latin typeface="Calibri" panose="020F0502020204030204" pitchFamily="34" charset="0"/>
              </a:rPr>
              <a:t>Advantage 5- Customised length.</a:t>
            </a:r>
          </a:p>
        </p:txBody>
      </p:sp>
      <p:sp>
        <p:nvSpPr>
          <p:cNvPr id="6" name="TextBox 5"/>
          <p:cNvSpPr txBox="1"/>
          <p:nvPr/>
        </p:nvSpPr>
        <p:spPr>
          <a:xfrm>
            <a:off x="882514" y="1997660"/>
            <a:ext cx="8959772" cy="1449115"/>
          </a:xfrm>
          <a:prstGeom prst="rect">
            <a:avLst/>
          </a:prstGeom>
          <a:noFill/>
        </p:spPr>
        <p:txBody>
          <a:bodyPr wrap="square" rtlCol="0">
            <a:spAutoFit/>
          </a:bodyPr>
          <a:lstStyle/>
          <a:p>
            <a:pPr marL="250631" indent="-250631">
              <a:buFont typeface="Arial" panose="020B0604020202020204" pitchFamily="34" charset="0"/>
              <a:buChar char="•"/>
            </a:pPr>
            <a:r>
              <a:rPr lang="en-IN" sz="1754" dirty="0"/>
              <a:t>JSP can supply material in customised length from 6mtrs to 18 </a:t>
            </a:r>
            <a:r>
              <a:rPr lang="en-IN" sz="1754" dirty="0" err="1"/>
              <a:t>mtrs</a:t>
            </a:r>
            <a:r>
              <a:rPr lang="en-IN" sz="1754" dirty="0"/>
              <a:t>.</a:t>
            </a:r>
          </a:p>
          <a:p>
            <a:endParaRPr lang="en-IN" sz="1754" dirty="0"/>
          </a:p>
          <a:p>
            <a:pPr marL="651641" lvl="1" indent="-250631">
              <a:buFont typeface="Arial" panose="020B0604020202020204" pitchFamily="34" charset="0"/>
              <a:buChar char="•"/>
            </a:pPr>
            <a:r>
              <a:rPr lang="en-IN" sz="1754" dirty="0"/>
              <a:t>Avoid wastage due to excess or non uniform length.</a:t>
            </a:r>
          </a:p>
          <a:p>
            <a:pPr marL="651641" lvl="1" indent="-250631">
              <a:buFont typeface="Arial" panose="020B0604020202020204" pitchFamily="34" charset="0"/>
              <a:buChar char="•"/>
            </a:pPr>
            <a:r>
              <a:rPr lang="en-IN" sz="1754" dirty="0"/>
              <a:t>Avoid welding, lapping  or joints to increase length/span.</a:t>
            </a:r>
          </a:p>
          <a:p>
            <a:pPr marL="651641" lvl="1" indent="-250631">
              <a:buFont typeface="Arial" panose="020B0604020202020204" pitchFamily="34" charset="0"/>
              <a:buChar char="•"/>
            </a:pPr>
            <a:endParaRPr lang="en-IN" dirty="0"/>
          </a:p>
        </p:txBody>
      </p:sp>
      <p:sp>
        <p:nvSpPr>
          <p:cNvPr id="13" name="TextBox 12"/>
          <p:cNvSpPr txBox="1"/>
          <p:nvPr/>
        </p:nvSpPr>
        <p:spPr>
          <a:xfrm>
            <a:off x="204993" y="3287777"/>
            <a:ext cx="7939039" cy="416268"/>
          </a:xfrm>
          <a:prstGeom prst="rect">
            <a:avLst/>
          </a:prstGeom>
          <a:noFill/>
        </p:spPr>
        <p:txBody>
          <a:bodyPr wrap="square" rtlCol="0">
            <a:spAutoFit/>
          </a:bodyPr>
          <a:lstStyle/>
          <a:p>
            <a:r>
              <a:rPr lang="en-IN" sz="2105" b="1" cap="all" dirty="0">
                <a:latin typeface="Calibri" panose="020F0502020204030204" pitchFamily="34" charset="0"/>
              </a:rPr>
              <a:t>Advantage 6- FASTER AND TIME BOUND DELIVERY.</a:t>
            </a:r>
          </a:p>
        </p:txBody>
      </p:sp>
      <p:sp>
        <p:nvSpPr>
          <p:cNvPr id="14" name="TextBox 13"/>
          <p:cNvSpPr txBox="1"/>
          <p:nvPr/>
        </p:nvSpPr>
        <p:spPr>
          <a:xfrm>
            <a:off x="947322" y="3813625"/>
            <a:ext cx="8959772" cy="632224"/>
          </a:xfrm>
          <a:prstGeom prst="rect">
            <a:avLst/>
          </a:prstGeom>
          <a:noFill/>
        </p:spPr>
        <p:txBody>
          <a:bodyPr wrap="square" rtlCol="0">
            <a:spAutoFit/>
          </a:bodyPr>
          <a:lstStyle/>
          <a:p>
            <a:pPr marL="250631" indent="-250631">
              <a:buFont typeface="Arial" panose="020B0604020202020204" pitchFamily="34" charset="0"/>
              <a:buChar char="•"/>
            </a:pPr>
            <a:r>
              <a:rPr lang="en-IN" sz="1754" dirty="0"/>
              <a:t>All sections in all grades are being rolled atleast once in a month.</a:t>
            </a:r>
          </a:p>
          <a:p>
            <a:pPr marL="250631" indent="-250631">
              <a:buFont typeface="Arial" panose="020B0604020202020204" pitchFamily="34" charset="0"/>
              <a:buChar char="•"/>
            </a:pPr>
            <a:r>
              <a:rPr lang="en-IN" sz="1754" dirty="0"/>
              <a:t>Smaller campaign size assures faster delivery.</a:t>
            </a:r>
          </a:p>
        </p:txBody>
      </p:sp>
      <p:sp>
        <p:nvSpPr>
          <p:cNvPr id="16" name="TextBox 15"/>
          <p:cNvSpPr txBox="1"/>
          <p:nvPr/>
        </p:nvSpPr>
        <p:spPr>
          <a:xfrm>
            <a:off x="204993" y="4602683"/>
            <a:ext cx="7939039" cy="416268"/>
          </a:xfrm>
          <a:prstGeom prst="rect">
            <a:avLst/>
          </a:prstGeom>
          <a:noFill/>
        </p:spPr>
        <p:txBody>
          <a:bodyPr wrap="square" rtlCol="0">
            <a:spAutoFit/>
          </a:bodyPr>
          <a:lstStyle/>
          <a:p>
            <a:r>
              <a:rPr lang="en-IN" sz="2105" b="1" cap="all" dirty="0">
                <a:latin typeface="Calibri" panose="020F0502020204030204" pitchFamily="34" charset="0"/>
              </a:rPr>
              <a:t>Advantage 7- Others </a:t>
            </a:r>
          </a:p>
        </p:txBody>
      </p:sp>
      <p:sp>
        <p:nvSpPr>
          <p:cNvPr id="17" name="TextBox 16"/>
          <p:cNvSpPr txBox="1"/>
          <p:nvPr/>
        </p:nvSpPr>
        <p:spPr>
          <a:xfrm>
            <a:off x="947321" y="5034050"/>
            <a:ext cx="8959772" cy="1981953"/>
          </a:xfrm>
          <a:prstGeom prst="rect">
            <a:avLst/>
          </a:prstGeom>
          <a:noFill/>
        </p:spPr>
        <p:txBody>
          <a:bodyPr wrap="square" rtlCol="0">
            <a:spAutoFit/>
          </a:bodyPr>
          <a:lstStyle/>
          <a:p>
            <a:pPr marL="250631" indent="-250631">
              <a:buFont typeface="Arial" panose="020B0604020202020204" pitchFamily="34" charset="0"/>
              <a:buChar char="•"/>
            </a:pPr>
            <a:r>
              <a:rPr lang="en-IN" sz="1754" dirty="0"/>
              <a:t>Straightness/ camber is well with in the tolerance limit.</a:t>
            </a:r>
          </a:p>
          <a:p>
            <a:pPr marL="250631" indent="-250631">
              <a:buFont typeface="Arial" panose="020B0604020202020204" pitchFamily="34" charset="0"/>
              <a:buChar char="•"/>
            </a:pPr>
            <a:r>
              <a:rPr lang="en-IN" sz="1754" dirty="0"/>
              <a:t>Well controlled dimensional tolerance. Clean and clear surface finish.</a:t>
            </a:r>
          </a:p>
          <a:p>
            <a:pPr marL="250631" indent="-250631">
              <a:buFont typeface="Arial" panose="020B0604020202020204" pitchFamily="34" charset="0"/>
              <a:buChar char="•"/>
            </a:pPr>
            <a:r>
              <a:rPr lang="en-IN" sz="1754" dirty="0"/>
              <a:t>YS/UST/% El well above minimum required. ( Rich chemistry steel).</a:t>
            </a:r>
          </a:p>
          <a:p>
            <a:pPr marL="250631" indent="-250631">
              <a:buFont typeface="Arial" panose="020B0604020202020204" pitchFamily="34" charset="0"/>
              <a:buChar char="•"/>
            </a:pPr>
            <a:r>
              <a:rPr lang="en-IN" sz="1754" dirty="0"/>
              <a:t>Supply can be controlled on number of piece basis to avoid storage at critical stage.</a:t>
            </a:r>
          </a:p>
          <a:p>
            <a:pPr marL="250631" indent="-250631">
              <a:buFont typeface="Arial" panose="020B0604020202020204" pitchFamily="34" charset="0"/>
              <a:buChar char="•"/>
            </a:pPr>
            <a:r>
              <a:rPr lang="en-IN" sz="1754" dirty="0"/>
              <a:t>No issue of MOQ.</a:t>
            </a:r>
          </a:p>
          <a:p>
            <a:pPr marL="250631" indent="-250631">
              <a:buFont typeface="Arial" panose="020B0604020202020204" pitchFamily="34" charset="0"/>
              <a:buChar char="•"/>
            </a:pPr>
            <a:endParaRPr lang="en-IN" sz="1754" dirty="0"/>
          </a:p>
          <a:p>
            <a:pPr marL="250631" indent="-250631">
              <a:buFont typeface="Arial" panose="020B0604020202020204" pitchFamily="34" charset="0"/>
              <a:buChar char="•"/>
            </a:pPr>
            <a:endParaRPr lang="en-IN" sz="1754" dirty="0"/>
          </a:p>
        </p:txBody>
      </p:sp>
    </p:spTree>
    <p:extLst>
      <p:ext uri="{BB962C8B-B14F-4D97-AF65-F5344CB8AC3E}">
        <p14:creationId xmlns:p14="http://schemas.microsoft.com/office/powerpoint/2010/main" val="3643837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Diagram 40"/>
          <p:cNvGraphicFramePr/>
          <p:nvPr>
            <p:extLst/>
          </p:nvPr>
        </p:nvGraphicFramePr>
        <p:xfrm>
          <a:off x="244089" y="1665336"/>
          <a:ext cx="10158729" cy="43043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5" name="Oval 44"/>
          <p:cNvSpPr/>
          <p:nvPr/>
        </p:nvSpPr>
        <p:spPr>
          <a:xfrm>
            <a:off x="1769932" y="4034073"/>
            <a:ext cx="477940" cy="478759"/>
          </a:xfrm>
          <a:prstGeom prst="ellipse">
            <a:avLst/>
          </a:prstGeom>
          <a:solidFill>
            <a:schemeClr val="accent6">
              <a:lumMod val="75000"/>
            </a:schemeClr>
          </a:solidFill>
        </p:spPr>
        <p:style>
          <a:lnRef idx="2">
            <a:schemeClr val="lt1">
              <a:hueOff val="0"/>
              <a:satOff val="0"/>
              <a:lumOff val="0"/>
              <a:alphaOff val="0"/>
            </a:schemeClr>
          </a:lnRef>
          <a:fillRef idx="1">
            <a:schemeClr val="accent6">
              <a:shade val="50000"/>
              <a:hueOff val="-307796"/>
              <a:satOff val="20520"/>
              <a:lumOff val="26790"/>
              <a:alphaOff val="0"/>
            </a:schemeClr>
          </a:fillRef>
          <a:effectRef idx="0">
            <a:schemeClr val="accent6">
              <a:shade val="50000"/>
              <a:hueOff val="-307796"/>
              <a:satOff val="20520"/>
              <a:lumOff val="26790"/>
              <a:alphaOff val="0"/>
            </a:schemeClr>
          </a:effectRef>
          <a:fontRef idx="minor">
            <a:schemeClr val="lt1"/>
          </a:fontRef>
        </p:style>
      </p:sp>
      <p:grpSp>
        <p:nvGrpSpPr>
          <p:cNvPr id="2" name="Group 47"/>
          <p:cNvGrpSpPr/>
          <p:nvPr/>
        </p:nvGrpSpPr>
        <p:grpSpPr>
          <a:xfrm>
            <a:off x="2882978" y="3179921"/>
            <a:ext cx="4335068" cy="2725497"/>
            <a:chOff x="-1291272" y="2467660"/>
            <a:chExt cx="5588956" cy="1881065"/>
          </a:xfrm>
        </p:grpSpPr>
        <p:sp>
          <p:nvSpPr>
            <p:cNvPr id="49" name="Rectangle 48"/>
            <p:cNvSpPr/>
            <p:nvPr/>
          </p:nvSpPr>
          <p:spPr>
            <a:xfrm>
              <a:off x="2057395" y="2467660"/>
              <a:ext cx="2240289" cy="12915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0" name="Rectangle 49"/>
            <p:cNvSpPr/>
            <p:nvPr/>
          </p:nvSpPr>
          <p:spPr>
            <a:xfrm>
              <a:off x="-1291272" y="3057173"/>
              <a:ext cx="2119353" cy="12915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8247" tIns="0" rIns="0" bIns="0" numCol="1" spcCol="1270" anchor="t" anchorCtr="0">
              <a:noAutofit/>
            </a:bodyPr>
            <a:lstStyle/>
            <a:p>
              <a:pPr algn="l" defTabSz="1169613" rtl="0">
                <a:lnSpc>
                  <a:spcPct val="90000"/>
                </a:lnSpc>
                <a:spcBef>
                  <a:spcPct val="0"/>
                </a:spcBef>
                <a:spcAft>
                  <a:spcPct val="35000"/>
                </a:spcAft>
              </a:pPr>
              <a:r>
                <a:rPr lang="en-US" kern="1200" dirty="0">
                  <a:solidFill>
                    <a:prstClr val="black">
                      <a:hueOff val="0"/>
                      <a:satOff val="0"/>
                      <a:lumOff val="0"/>
                      <a:alphaOff val="0"/>
                    </a:prstClr>
                  </a:solidFill>
                </a:rPr>
                <a:t>High strength – Less Weight</a:t>
              </a:r>
              <a:endParaRPr lang="en-IN" kern="1200" dirty="0">
                <a:solidFill>
                  <a:prstClr val="black">
                    <a:hueOff val="0"/>
                    <a:satOff val="0"/>
                    <a:lumOff val="0"/>
                    <a:alphaOff val="0"/>
                  </a:prstClr>
                </a:solidFill>
              </a:endParaRPr>
            </a:p>
            <a:p>
              <a:pPr algn="l" defTabSz="1169613" rtl="0">
                <a:lnSpc>
                  <a:spcPct val="90000"/>
                </a:lnSpc>
                <a:spcBef>
                  <a:spcPct val="0"/>
                </a:spcBef>
                <a:spcAft>
                  <a:spcPct val="35000"/>
                </a:spcAft>
              </a:pPr>
              <a:endParaRPr lang="en-IN" sz="2631" kern="1200" dirty="0">
                <a:solidFill>
                  <a:prstClr val="black">
                    <a:hueOff val="0"/>
                    <a:satOff val="0"/>
                    <a:lumOff val="0"/>
                    <a:alphaOff val="0"/>
                  </a:prstClr>
                </a:solidFill>
              </a:endParaRPr>
            </a:p>
            <a:p>
              <a:pPr algn="l" defTabSz="1169613" rtl="0">
                <a:lnSpc>
                  <a:spcPct val="90000"/>
                </a:lnSpc>
                <a:spcBef>
                  <a:spcPct val="0"/>
                </a:spcBef>
                <a:spcAft>
                  <a:spcPct val="35000"/>
                </a:spcAft>
              </a:pPr>
              <a:endParaRPr lang="en-IN" sz="1403" kern="1200" dirty="0">
                <a:solidFill>
                  <a:prstClr val="black">
                    <a:hueOff val="0"/>
                    <a:satOff val="0"/>
                    <a:lumOff val="0"/>
                    <a:alphaOff val="0"/>
                  </a:prstClr>
                </a:solidFill>
              </a:endParaRPr>
            </a:p>
          </p:txBody>
        </p:sp>
      </p:grpSp>
      <p:pic>
        <p:nvPicPr>
          <p:cNvPr id="8" name="Picture 7">
            <a:extLst>
              <a:ext uri="{FF2B5EF4-FFF2-40B4-BE49-F238E27FC236}">
                <a16:creationId xmlns:a16="http://schemas.microsoft.com/office/drawing/2014/main" id="{D58C4980-F940-4FAF-B3A4-8DDA51FB83F6}"/>
              </a:ext>
            </a:extLst>
          </p:cNvPr>
          <p:cNvPicPr>
            <a:picLocks noChangeAspect="1"/>
          </p:cNvPicPr>
          <p:nvPr/>
        </p:nvPicPr>
        <p:blipFill>
          <a:blip r:embed="rId8"/>
          <a:stretch>
            <a:fillRect/>
          </a:stretch>
        </p:blipFill>
        <p:spPr>
          <a:xfrm>
            <a:off x="9124128" y="169807"/>
            <a:ext cx="1596259" cy="644539"/>
          </a:xfrm>
          <a:prstGeom prst="rect">
            <a:avLst/>
          </a:prstGeom>
        </p:spPr>
      </p:pic>
      <p:cxnSp>
        <p:nvCxnSpPr>
          <p:cNvPr id="10" name="Straight Connector 9">
            <a:extLst>
              <a:ext uri="{FF2B5EF4-FFF2-40B4-BE49-F238E27FC236}">
                <a16:creationId xmlns:a16="http://schemas.microsoft.com/office/drawing/2014/main" id="{0A00B680-ED2A-4D19-A775-4383253CEFDA}"/>
              </a:ext>
            </a:extLst>
          </p:cNvPr>
          <p:cNvCxnSpPr/>
          <p:nvPr/>
        </p:nvCxnSpPr>
        <p:spPr>
          <a:xfrm>
            <a:off x="0" y="6550667"/>
            <a:ext cx="10693400" cy="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91999" y="2263567"/>
            <a:ext cx="2022771" cy="923330"/>
          </a:xfrm>
          <a:prstGeom prst="rect">
            <a:avLst/>
          </a:prstGeom>
          <a:noFill/>
        </p:spPr>
        <p:txBody>
          <a:bodyPr wrap="square" rtlCol="0">
            <a:spAutoFit/>
          </a:bodyPr>
          <a:lstStyle/>
          <a:p>
            <a:pPr algn="l" rtl="0"/>
            <a:r>
              <a:rPr lang="en-IN" b="1" kern="1200" dirty="0">
                <a:solidFill>
                  <a:prstClr val="black"/>
                </a:solidFill>
                <a:latin typeface="Calibri"/>
              </a:rPr>
              <a:t>OVER ALL COST SAVING -ABOUT 20 TO 25 %</a:t>
            </a:r>
          </a:p>
        </p:txBody>
      </p:sp>
      <p:sp>
        <p:nvSpPr>
          <p:cNvPr id="16" name="TextBox 15">
            <a:extLst>
              <a:ext uri="{FF2B5EF4-FFF2-40B4-BE49-F238E27FC236}">
                <a16:creationId xmlns:a16="http://schemas.microsoft.com/office/drawing/2014/main" id="{EAD819B6-6340-5699-2165-0B12AF228458}"/>
              </a:ext>
            </a:extLst>
          </p:cNvPr>
          <p:cNvSpPr txBox="1"/>
          <p:nvPr/>
        </p:nvSpPr>
        <p:spPr>
          <a:xfrm>
            <a:off x="774700" y="337292"/>
            <a:ext cx="7354196" cy="954107"/>
          </a:xfrm>
          <a:prstGeom prst="rect">
            <a:avLst/>
          </a:prstGeom>
          <a:noFill/>
        </p:spPr>
        <p:txBody>
          <a:bodyPr wrap="square" rtlCol="0">
            <a:spAutoFit/>
          </a:bodyPr>
          <a:lstStyle/>
          <a:p>
            <a:r>
              <a:rPr lang="en-US" sz="2800" b="1" dirty="0">
                <a:latin typeface="+mj-lt"/>
              </a:rPr>
              <a:t>JSPL ROLLED STRUCTURES VALUE PROPOSITION</a:t>
            </a:r>
          </a:p>
          <a:p>
            <a:endParaRPr lang="en-US" sz="2800" b="1" dirty="0">
              <a:latin typeface="+mj-lt"/>
            </a:endParaRPr>
          </a:p>
        </p:txBody>
      </p:sp>
    </p:spTree>
    <p:extLst>
      <p:ext uri="{BB962C8B-B14F-4D97-AF65-F5344CB8AC3E}">
        <p14:creationId xmlns:p14="http://schemas.microsoft.com/office/powerpoint/2010/main" val="3119275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09E060E-DF43-494A-65AB-C8E4F61B0536}"/>
              </a:ext>
            </a:extLst>
          </p:cNvPr>
          <p:cNvGraphicFramePr>
            <a:graphicFrameLocks noGrp="1"/>
          </p:cNvGraphicFramePr>
          <p:nvPr>
            <p:extLst/>
          </p:nvPr>
        </p:nvGraphicFramePr>
        <p:xfrm>
          <a:off x="393700" y="4391025"/>
          <a:ext cx="9906000" cy="2707005"/>
        </p:xfrm>
        <a:graphic>
          <a:graphicData uri="http://schemas.openxmlformats.org/drawingml/2006/table">
            <a:tbl>
              <a:tblPr>
                <a:tableStyleId>{5C22544A-7EE6-4342-B048-85BDC9FD1C3A}</a:tableStyleId>
              </a:tblPr>
              <a:tblGrid>
                <a:gridCol w="61722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291373">
                <a:tc>
                  <a:txBody>
                    <a:bodyPr/>
                    <a:lstStyle/>
                    <a:p>
                      <a:pPr algn="ctr" fontAlgn="ctr"/>
                      <a:r>
                        <a:rPr lang="en-US" sz="2800" u="none" strike="noStrike" dirty="0">
                          <a:effectLst/>
                        </a:rPr>
                        <a:t>Fire Protection</a:t>
                      </a:r>
                      <a:r>
                        <a:rPr lang="en-US" sz="2800" u="none" strike="noStrike" baseline="0" dirty="0">
                          <a:effectLst/>
                        </a:rPr>
                        <a:t> via external medium</a:t>
                      </a:r>
                      <a:endParaRPr lang="en-US" sz="2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800" u="none" strike="noStrike">
                          <a:effectLst/>
                        </a:rPr>
                        <a:t>JSP Fire Resistant Steel</a:t>
                      </a:r>
                      <a:endParaRPr lang="en-US" sz="2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44360">
                <a:tc>
                  <a:txBody>
                    <a:bodyPr/>
                    <a:lstStyle/>
                    <a:p>
                      <a:pPr algn="ctr" fontAlgn="ctr"/>
                      <a:r>
                        <a:rPr lang="en-US" sz="1800" u="none" strike="noStrike">
                          <a:effectLst/>
                        </a:rPr>
                        <a:t>Its base material + external application.</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Base material does the job.</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44360">
                <a:tc>
                  <a:txBody>
                    <a:bodyPr/>
                    <a:lstStyle/>
                    <a:p>
                      <a:pPr algn="ctr" fontAlgn="ctr"/>
                      <a:r>
                        <a:rPr lang="en-US" sz="1800" u="none" strike="noStrike">
                          <a:effectLst/>
                        </a:rPr>
                        <a:t>Increase of dead weight/load of a structure.</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Structure is at optimum weight.</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44360">
                <a:tc>
                  <a:txBody>
                    <a:bodyPr/>
                    <a:lstStyle/>
                    <a:p>
                      <a:pPr algn="ctr" fontAlgn="ctr"/>
                      <a:r>
                        <a:rPr lang="en-US" sz="1800" u="none" strike="noStrike">
                          <a:effectLst/>
                        </a:rPr>
                        <a:t>Additional work/ time for design, selection and application.</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No such requirement.</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44360">
                <a:tc>
                  <a:txBody>
                    <a:bodyPr/>
                    <a:lstStyle/>
                    <a:p>
                      <a:pPr algn="ctr" fontAlgn="ctr"/>
                      <a:r>
                        <a:rPr lang="en-US" sz="1800" u="none" strike="noStrike">
                          <a:effectLst/>
                        </a:rPr>
                        <a:t>Frequent maintenance of external protection.</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No such requirement.</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44360">
                <a:tc>
                  <a:txBody>
                    <a:bodyPr/>
                    <a:lstStyle/>
                    <a:p>
                      <a:pPr algn="ctr" fontAlgn="ctr"/>
                      <a:r>
                        <a:rPr lang="en-US" sz="1800" u="none" strike="noStrike" dirty="0">
                          <a:effectLst/>
                        </a:rPr>
                        <a:t>Skill labor at site plays major role in end result.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No such limitation.</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44360">
                <a:tc>
                  <a:txBody>
                    <a:bodyPr/>
                    <a:lstStyle/>
                    <a:p>
                      <a:pPr algn="ctr" fontAlgn="ctr"/>
                      <a:r>
                        <a:rPr lang="en-US" sz="1800" u="none" strike="noStrike">
                          <a:effectLst/>
                        </a:rPr>
                        <a:t>Limitation on shape/size, aesthetic, complexity.</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No such limitation.</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44360">
                <a:tc>
                  <a:txBody>
                    <a:bodyPr/>
                    <a:lstStyle/>
                    <a:p>
                      <a:pPr algn="ctr" fontAlgn="ctr"/>
                      <a:r>
                        <a:rPr lang="en-US" sz="1800" u="none" strike="noStrike">
                          <a:effectLst/>
                        </a:rPr>
                        <a:t>Polluting and Hazardous - Glass Wool, Fumes.</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a:effectLst/>
                        </a:rPr>
                        <a:t>No such limitation.</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244360">
                <a:tc>
                  <a:txBody>
                    <a:bodyPr/>
                    <a:lstStyle/>
                    <a:p>
                      <a:pPr algn="ctr" fontAlgn="ctr"/>
                      <a:r>
                        <a:rPr lang="en-US" sz="1800" u="none" strike="noStrike">
                          <a:effectLst/>
                        </a:rPr>
                        <a:t>Cost increase exponentially with higher  fire rating and variables.</a:t>
                      </a:r>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dirty="0">
                          <a:effectLst/>
                        </a:rPr>
                        <a:t>Cost is more stable. </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6" name="TextBox 5">
            <a:extLst>
              <a:ext uri="{FF2B5EF4-FFF2-40B4-BE49-F238E27FC236}">
                <a16:creationId xmlns:a16="http://schemas.microsoft.com/office/drawing/2014/main" id="{4BE80A5B-EFAE-EB90-121D-B221AB60FE3D}"/>
              </a:ext>
            </a:extLst>
          </p:cNvPr>
          <p:cNvSpPr txBox="1"/>
          <p:nvPr/>
        </p:nvSpPr>
        <p:spPr>
          <a:xfrm>
            <a:off x="395514" y="279925"/>
            <a:ext cx="5347606" cy="461665"/>
          </a:xfrm>
          <a:prstGeom prst="rect">
            <a:avLst/>
          </a:prstGeom>
          <a:noFill/>
        </p:spPr>
        <p:txBody>
          <a:bodyPr wrap="square">
            <a:spAutoFit/>
          </a:bodyPr>
          <a:lstStyle/>
          <a:p>
            <a:r>
              <a:rPr lang="en-US" sz="2400" b="1" dirty="0"/>
              <a:t>JSP FIRE RESISTANT STEEL </a:t>
            </a:r>
          </a:p>
        </p:txBody>
      </p:sp>
      <p:pic>
        <p:nvPicPr>
          <p:cNvPr id="7" name="Picture 6">
            <a:extLst>
              <a:ext uri="{FF2B5EF4-FFF2-40B4-BE49-F238E27FC236}">
                <a16:creationId xmlns:a16="http://schemas.microsoft.com/office/drawing/2014/main" id="{41499D70-A7AB-D0D8-14E7-7B37C34CA3E6}"/>
              </a:ext>
            </a:extLst>
          </p:cNvPr>
          <p:cNvPicPr>
            <a:picLocks noChangeAspect="1"/>
          </p:cNvPicPr>
          <p:nvPr/>
        </p:nvPicPr>
        <p:blipFill>
          <a:blip r:embed="rId2"/>
          <a:stretch>
            <a:fillRect/>
          </a:stretch>
        </p:blipFill>
        <p:spPr>
          <a:xfrm>
            <a:off x="9385300" y="157596"/>
            <a:ext cx="1030313" cy="463336"/>
          </a:xfrm>
          <a:prstGeom prst="rect">
            <a:avLst/>
          </a:prstGeom>
        </p:spPr>
      </p:pic>
      <p:graphicFrame>
        <p:nvGraphicFramePr>
          <p:cNvPr id="8" name="Table 7">
            <a:extLst>
              <a:ext uri="{FF2B5EF4-FFF2-40B4-BE49-F238E27FC236}">
                <a16:creationId xmlns:a16="http://schemas.microsoft.com/office/drawing/2014/main" id="{F596C2E1-4EE5-05ED-48EF-6DD5910266A2}"/>
              </a:ext>
            </a:extLst>
          </p:cNvPr>
          <p:cNvGraphicFramePr>
            <a:graphicFrameLocks noGrp="1"/>
          </p:cNvGraphicFramePr>
          <p:nvPr>
            <p:extLst/>
          </p:nvPr>
        </p:nvGraphicFramePr>
        <p:xfrm>
          <a:off x="6937292" y="2923086"/>
          <a:ext cx="2963164" cy="851535"/>
        </p:xfrm>
        <a:graphic>
          <a:graphicData uri="http://schemas.openxmlformats.org/drawingml/2006/table">
            <a:tbl>
              <a:tblPr/>
              <a:tblGrid>
                <a:gridCol w="1163450">
                  <a:extLst>
                    <a:ext uri="{9D8B030D-6E8A-4147-A177-3AD203B41FA5}">
                      <a16:colId xmlns:a16="http://schemas.microsoft.com/office/drawing/2014/main" val="20000"/>
                    </a:ext>
                  </a:extLst>
                </a:gridCol>
                <a:gridCol w="1799714">
                  <a:extLst>
                    <a:ext uri="{9D8B030D-6E8A-4147-A177-3AD203B41FA5}">
                      <a16:colId xmlns:a16="http://schemas.microsoft.com/office/drawing/2014/main" val="20001"/>
                    </a:ext>
                  </a:extLst>
                </a:gridCol>
              </a:tblGrid>
              <a:tr h="0">
                <a:tc>
                  <a:txBody>
                    <a:bodyPr/>
                    <a:lstStyle/>
                    <a:p>
                      <a:pPr algn="ctr" fontAlgn="b"/>
                      <a:r>
                        <a:rPr lang="en-IN" sz="1800" b="1" kern="1200" dirty="0">
                          <a:solidFill>
                            <a:schemeClr val="tx1"/>
                          </a:solidFill>
                          <a:latin typeface="+mn-lt"/>
                          <a:ea typeface="+mn-ea"/>
                          <a:cs typeface="+mn-cs"/>
                        </a:rPr>
                        <a:t>Grade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IN" sz="1800" b="1" kern="1200">
                          <a:solidFill>
                            <a:schemeClr val="tx1"/>
                          </a:solidFill>
                          <a:latin typeface="+mn-lt"/>
                          <a:ea typeface="+mn-ea"/>
                          <a:cs typeface="+mn-cs"/>
                        </a:rPr>
                        <a:t>Electrode used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fontAlgn="b"/>
                      <a:r>
                        <a:rPr lang="en-IN" sz="1800" kern="1200">
                          <a:solidFill>
                            <a:schemeClr val="tx1"/>
                          </a:solidFill>
                          <a:latin typeface="+mn-lt"/>
                          <a:ea typeface="+mn-ea"/>
                          <a:cs typeface="+mn-cs"/>
                        </a:rPr>
                        <a:t>E250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IN" sz="1800" kern="1200">
                          <a:solidFill>
                            <a:schemeClr val="tx1"/>
                          </a:solidFill>
                          <a:latin typeface="+mn-lt"/>
                          <a:ea typeface="+mn-ea"/>
                          <a:cs typeface="+mn-cs"/>
                        </a:rPr>
                        <a:t>E 7018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ctr" fontAlgn="b"/>
                      <a:r>
                        <a:rPr lang="en-IN" sz="1800" kern="1200">
                          <a:solidFill>
                            <a:schemeClr val="tx1"/>
                          </a:solidFill>
                          <a:latin typeface="+mn-lt"/>
                          <a:ea typeface="+mn-ea"/>
                          <a:cs typeface="+mn-cs"/>
                        </a:rPr>
                        <a:t>E350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IN" sz="1800" kern="1200" dirty="0">
                          <a:solidFill>
                            <a:schemeClr val="tx1"/>
                          </a:solidFill>
                          <a:latin typeface="+mn-lt"/>
                          <a:ea typeface="+mn-ea"/>
                          <a:cs typeface="+mn-cs"/>
                        </a:rPr>
                        <a:t>E7108 &amp; E8018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6AEAE1FF-6799-55B5-B391-D91A87FF530C}"/>
              </a:ext>
            </a:extLst>
          </p:cNvPr>
          <p:cNvSpPr txBox="1"/>
          <p:nvPr/>
        </p:nvSpPr>
        <p:spPr>
          <a:xfrm>
            <a:off x="6937292" y="2581291"/>
            <a:ext cx="2963164" cy="307777"/>
          </a:xfrm>
          <a:prstGeom prst="rect">
            <a:avLst/>
          </a:prstGeom>
          <a:solidFill>
            <a:schemeClr val="accent1">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1400" b="1" dirty="0"/>
              <a:t>FIRE RESISTANT STEEL WELDING</a:t>
            </a:r>
          </a:p>
        </p:txBody>
      </p:sp>
      <p:graphicFrame>
        <p:nvGraphicFramePr>
          <p:cNvPr id="11" name="TextBox 3">
            <a:extLst>
              <a:ext uri="{FF2B5EF4-FFF2-40B4-BE49-F238E27FC236}">
                <a16:creationId xmlns:a16="http://schemas.microsoft.com/office/drawing/2014/main" id="{5DFE7EC4-23DB-3C25-439F-C9BE4B8BD614}"/>
              </a:ext>
            </a:extLst>
          </p:cNvPr>
          <p:cNvGraphicFramePr/>
          <p:nvPr>
            <p:extLst/>
          </p:nvPr>
        </p:nvGraphicFramePr>
        <p:xfrm>
          <a:off x="393700" y="809625"/>
          <a:ext cx="6096000" cy="3430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7113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5FFBF9-1B0D-3357-069F-9972034FCB5C}"/>
              </a:ext>
            </a:extLst>
          </p:cNvPr>
          <p:cNvSpPr txBox="1"/>
          <p:nvPr/>
        </p:nvSpPr>
        <p:spPr>
          <a:xfrm>
            <a:off x="332868" y="1110166"/>
            <a:ext cx="9500246" cy="2446824"/>
          </a:xfrm>
          <a:prstGeom prst="rect">
            <a:avLst/>
          </a:prstGeom>
          <a:noFill/>
        </p:spPr>
        <p:txBody>
          <a:bodyPr wrap="square" rtlCol="0">
            <a:spAutoFit/>
          </a:bodyPr>
          <a:lstStyle/>
          <a:p>
            <a:r>
              <a:rPr lang="en-US" sz="1700" b="1" dirty="0">
                <a:latin typeface="+mj-lt"/>
              </a:rPr>
              <a:t>JSP hollow sections are manufacture through, Direct Forming Technology (DFT).</a:t>
            </a:r>
          </a:p>
          <a:p>
            <a:endParaRPr lang="en-US" sz="1700" dirty="0">
              <a:latin typeface="+mj-lt"/>
            </a:endParaRPr>
          </a:p>
          <a:p>
            <a:r>
              <a:rPr lang="en-US" sz="1700" dirty="0">
                <a:latin typeface="+mj-lt"/>
              </a:rPr>
              <a:t>Advantages of Direct Forming Technology (DFT).</a:t>
            </a:r>
          </a:p>
          <a:p>
            <a:endParaRPr lang="en-US" sz="1700" dirty="0">
              <a:latin typeface="+mj-lt"/>
            </a:endParaRPr>
          </a:p>
          <a:p>
            <a:pPr marL="742950" lvl="1" indent="-285750">
              <a:buFont typeface="Arial" panose="020B0604020202020204" pitchFamily="34" charset="0"/>
              <a:buChar char="•"/>
            </a:pPr>
            <a:r>
              <a:rPr lang="en-US" sz="1700" dirty="0">
                <a:latin typeface="+mj-lt"/>
              </a:rPr>
              <a:t>Precise dimensional tolerance with assured corner radius control.</a:t>
            </a:r>
          </a:p>
          <a:p>
            <a:pPr marL="742950" lvl="1" indent="-285750">
              <a:buFont typeface="Arial" panose="020B0604020202020204" pitchFamily="34" charset="0"/>
              <a:buChar char="•"/>
            </a:pPr>
            <a:r>
              <a:rPr lang="en-US" sz="1700" dirty="0">
                <a:latin typeface="+mj-lt"/>
              </a:rPr>
              <a:t>Uniformity of dimensions across the length and lot.</a:t>
            </a:r>
          </a:p>
          <a:p>
            <a:pPr marL="742950" lvl="1" indent="-285750">
              <a:buFont typeface="Arial" panose="020B0604020202020204" pitchFamily="34" charset="0"/>
              <a:buChar char="•"/>
            </a:pPr>
            <a:r>
              <a:rPr lang="en-US" sz="1700" dirty="0">
                <a:latin typeface="+mj-lt"/>
              </a:rPr>
              <a:t>Superior surface finish.</a:t>
            </a:r>
          </a:p>
          <a:p>
            <a:pPr marL="742950" lvl="1" indent="-285750">
              <a:buFont typeface="Arial" panose="020B0604020202020204" pitchFamily="34" charset="0"/>
              <a:buChar char="•"/>
            </a:pPr>
            <a:r>
              <a:rPr lang="en-US" sz="1700" dirty="0">
                <a:latin typeface="+mj-lt"/>
              </a:rPr>
              <a:t>Higher customization and flexibility.</a:t>
            </a:r>
          </a:p>
          <a:p>
            <a:pPr marL="742950" lvl="1" indent="-285750">
              <a:buFont typeface="Arial" panose="020B0604020202020204" pitchFamily="34" charset="0"/>
              <a:buChar char="•"/>
            </a:pPr>
            <a:r>
              <a:rPr lang="en-US" sz="1700" dirty="0">
                <a:latin typeface="+mj-lt"/>
              </a:rPr>
              <a:t>Shorter lead time</a:t>
            </a:r>
          </a:p>
        </p:txBody>
      </p:sp>
      <p:sp>
        <p:nvSpPr>
          <p:cNvPr id="3" name="TextBox 2">
            <a:extLst>
              <a:ext uri="{FF2B5EF4-FFF2-40B4-BE49-F238E27FC236}">
                <a16:creationId xmlns:a16="http://schemas.microsoft.com/office/drawing/2014/main" id="{55113ACD-D9DB-8797-551C-FCBB64D3AD67}"/>
              </a:ext>
            </a:extLst>
          </p:cNvPr>
          <p:cNvSpPr txBox="1"/>
          <p:nvPr/>
        </p:nvSpPr>
        <p:spPr>
          <a:xfrm>
            <a:off x="332868" y="3860722"/>
            <a:ext cx="9966832" cy="3524042"/>
          </a:xfrm>
          <a:prstGeom prst="rect">
            <a:avLst/>
          </a:prstGeom>
          <a:noFill/>
        </p:spPr>
        <p:txBody>
          <a:bodyPr wrap="square" rtlCol="0">
            <a:spAutoFit/>
          </a:bodyPr>
          <a:lstStyle/>
          <a:p>
            <a:r>
              <a:rPr lang="en-US" sz="1700" b="1" dirty="0">
                <a:latin typeface="+mj-lt"/>
              </a:rPr>
              <a:t>SQUARE HOLLOW SECTION (SHS)</a:t>
            </a:r>
          </a:p>
          <a:p>
            <a:endParaRPr lang="en-US" sz="1700" b="1" dirty="0">
              <a:latin typeface="+mj-lt"/>
            </a:endParaRPr>
          </a:p>
          <a:p>
            <a:pPr lvl="1"/>
            <a:r>
              <a:rPr lang="en-US" sz="1700" dirty="0">
                <a:latin typeface="+mj-lt"/>
              </a:rPr>
              <a:t>Size range in mm-150 X 150 to 600 X 600, Thickness -4mm to 22mm</a:t>
            </a:r>
          </a:p>
          <a:p>
            <a:endParaRPr lang="en-US" sz="1700" b="1" dirty="0">
              <a:latin typeface="+mj-lt"/>
            </a:endParaRPr>
          </a:p>
          <a:p>
            <a:r>
              <a:rPr lang="en-US" sz="1700" b="1" dirty="0">
                <a:latin typeface="+mj-lt"/>
              </a:rPr>
              <a:t>RECTANGULAR HOLLOW SECTION(RHS)</a:t>
            </a:r>
          </a:p>
          <a:p>
            <a:pPr lvl="1"/>
            <a:endParaRPr lang="en-US" sz="1700" dirty="0">
              <a:latin typeface="+mj-lt"/>
            </a:endParaRPr>
          </a:p>
          <a:p>
            <a:pPr lvl="1"/>
            <a:r>
              <a:rPr lang="en-US" sz="1700" dirty="0">
                <a:latin typeface="+mj-lt"/>
              </a:rPr>
              <a:t>Size range in mm – Mill 1  100 X 200 to 150 X 450, Mill 2 - 300 X 350 to 400 X 600, Thickness -4mm to 22mm</a:t>
            </a:r>
          </a:p>
          <a:p>
            <a:endParaRPr lang="en-US" sz="1700" dirty="0">
              <a:latin typeface="+mj-lt"/>
            </a:endParaRPr>
          </a:p>
          <a:p>
            <a:r>
              <a:rPr lang="en-US" sz="1700" b="1" dirty="0">
                <a:latin typeface="+mj-lt"/>
              </a:rPr>
              <a:t>Strength Grade</a:t>
            </a:r>
            <a:r>
              <a:rPr lang="en-US" sz="1700" dirty="0">
                <a:latin typeface="+mj-lt"/>
              </a:rPr>
              <a:t> – Ys 250 to 550 MPA.</a:t>
            </a:r>
          </a:p>
          <a:p>
            <a:endParaRPr lang="en-US" sz="1700" dirty="0">
              <a:latin typeface="+mj-lt"/>
            </a:endParaRPr>
          </a:p>
          <a:p>
            <a:r>
              <a:rPr lang="en-US" sz="1700" b="1" dirty="0">
                <a:latin typeface="+mj-lt"/>
              </a:rPr>
              <a:t>Capacity</a:t>
            </a:r>
            <a:r>
              <a:rPr lang="en-US" sz="1700" dirty="0">
                <a:latin typeface="+mj-lt"/>
              </a:rPr>
              <a:t> – 0.6 MTPA.</a:t>
            </a:r>
          </a:p>
          <a:p>
            <a:endParaRPr lang="en-US" dirty="0">
              <a:latin typeface="+mj-lt"/>
            </a:endParaRPr>
          </a:p>
          <a:p>
            <a:endParaRPr lang="en-US" dirty="0">
              <a:latin typeface="+mj-lt"/>
            </a:endParaRPr>
          </a:p>
        </p:txBody>
      </p:sp>
      <p:pic>
        <p:nvPicPr>
          <p:cNvPr id="5" name="Picture 4">
            <a:extLst>
              <a:ext uri="{FF2B5EF4-FFF2-40B4-BE49-F238E27FC236}">
                <a16:creationId xmlns:a16="http://schemas.microsoft.com/office/drawing/2014/main" id="{0ECB9985-586A-8B47-871D-572630474667}"/>
              </a:ext>
            </a:extLst>
          </p:cNvPr>
          <p:cNvPicPr>
            <a:picLocks noChangeAspect="1"/>
          </p:cNvPicPr>
          <p:nvPr/>
        </p:nvPicPr>
        <p:blipFill>
          <a:blip r:embed="rId2"/>
          <a:stretch>
            <a:fillRect/>
          </a:stretch>
        </p:blipFill>
        <p:spPr>
          <a:xfrm>
            <a:off x="7061245" y="2806527"/>
            <a:ext cx="3238455" cy="1949796"/>
          </a:xfrm>
          <a:prstGeom prst="rect">
            <a:avLst/>
          </a:prstGeom>
        </p:spPr>
      </p:pic>
      <p:sp>
        <p:nvSpPr>
          <p:cNvPr id="6" name="TextBox 5">
            <a:extLst>
              <a:ext uri="{FF2B5EF4-FFF2-40B4-BE49-F238E27FC236}">
                <a16:creationId xmlns:a16="http://schemas.microsoft.com/office/drawing/2014/main" id="{EAD819B6-6340-5699-2165-0B12AF228458}"/>
              </a:ext>
            </a:extLst>
          </p:cNvPr>
          <p:cNvSpPr txBox="1"/>
          <p:nvPr/>
        </p:nvSpPr>
        <p:spPr>
          <a:xfrm>
            <a:off x="3388877" y="321459"/>
            <a:ext cx="5257800" cy="523220"/>
          </a:xfrm>
          <a:prstGeom prst="rect">
            <a:avLst/>
          </a:prstGeom>
          <a:noFill/>
        </p:spPr>
        <p:txBody>
          <a:bodyPr wrap="square" rtlCol="0">
            <a:spAutoFit/>
          </a:bodyPr>
          <a:lstStyle/>
          <a:p>
            <a:r>
              <a:rPr lang="en-US" sz="2800" b="1" dirty="0">
                <a:latin typeface="+mj-lt"/>
              </a:rPr>
              <a:t>JSP HOLLOW SECTION</a:t>
            </a:r>
            <a:endParaRPr lang="en-IN" sz="2800" b="1" dirty="0">
              <a:latin typeface="+mj-lt"/>
            </a:endParaRPr>
          </a:p>
        </p:txBody>
      </p:sp>
      <p:pic>
        <p:nvPicPr>
          <p:cNvPr id="7" name="Picture 6">
            <a:extLst>
              <a:ext uri="{FF2B5EF4-FFF2-40B4-BE49-F238E27FC236}">
                <a16:creationId xmlns:a16="http://schemas.microsoft.com/office/drawing/2014/main" id="{68463DFE-B16E-0DB7-3FEA-F9B385B3C471}"/>
              </a:ext>
            </a:extLst>
          </p:cNvPr>
          <p:cNvPicPr>
            <a:picLocks noChangeAspect="1"/>
          </p:cNvPicPr>
          <p:nvPr/>
        </p:nvPicPr>
        <p:blipFill>
          <a:blip r:embed="rId3"/>
          <a:stretch>
            <a:fillRect/>
          </a:stretch>
        </p:blipFill>
        <p:spPr>
          <a:xfrm>
            <a:off x="9385300" y="157596"/>
            <a:ext cx="1030313" cy="463336"/>
          </a:xfrm>
          <a:prstGeom prst="rect">
            <a:avLst/>
          </a:prstGeom>
        </p:spPr>
      </p:pic>
    </p:spTree>
    <p:extLst>
      <p:ext uri="{BB962C8B-B14F-4D97-AF65-F5344CB8AC3E}">
        <p14:creationId xmlns:p14="http://schemas.microsoft.com/office/powerpoint/2010/main" val="38669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45B84633-C854-8CF9-E9BF-1A216EDA19DA}"/>
              </a:ext>
            </a:extLst>
          </p:cNvPr>
          <p:cNvGraphicFramePr>
            <a:graphicFrameLocks noChangeAspect="1"/>
          </p:cNvGraphicFramePr>
          <p:nvPr>
            <p:extLst>
              <p:ext uri="{D42A27DB-BD31-4B8C-83A1-F6EECF244321}">
                <p14:modId xmlns:p14="http://schemas.microsoft.com/office/powerpoint/2010/main" val="1363941126"/>
              </p:ext>
            </p:extLst>
          </p:nvPr>
        </p:nvGraphicFramePr>
        <p:xfrm>
          <a:off x="165100" y="1190625"/>
          <a:ext cx="10210800" cy="6057571"/>
        </p:xfrm>
        <a:graphic>
          <a:graphicData uri="http://schemas.openxmlformats.org/presentationml/2006/ole">
            <mc:AlternateContent xmlns:mc="http://schemas.openxmlformats.org/markup-compatibility/2006">
              <mc:Choice xmlns:v="urn:schemas-microsoft-com:vml" Requires="v">
                <p:oleObj spid="_x0000_s3093" name="Worksheet" r:id="rId3" imgW="7953223" imgH="3962400" progId="Excel.Sheet.12">
                  <p:embed/>
                </p:oleObj>
              </mc:Choice>
              <mc:Fallback>
                <p:oleObj name="Worksheet" r:id="rId3" imgW="7953223" imgH="3962400" progId="Excel.Sheet.12">
                  <p:embed/>
                  <p:pic>
                    <p:nvPicPr>
                      <p:cNvPr id="23" name="Object 22"/>
                      <p:cNvPicPr/>
                      <p:nvPr/>
                    </p:nvPicPr>
                    <p:blipFill>
                      <a:blip r:embed="rId4"/>
                      <a:stretch>
                        <a:fillRect/>
                      </a:stretch>
                    </p:blipFill>
                    <p:spPr>
                      <a:xfrm>
                        <a:off x="165100" y="1190625"/>
                        <a:ext cx="10210800" cy="6057571"/>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4511496D-4076-BFCE-509D-3C9687D9FD2B}"/>
              </a:ext>
            </a:extLst>
          </p:cNvPr>
          <p:cNvSpPr txBox="1"/>
          <p:nvPr/>
        </p:nvSpPr>
        <p:spPr>
          <a:xfrm>
            <a:off x="1536700" y="504825"/>
            <a:ext cx="8496300" cy="523220"/>
          </a:xfrm>
          <a:prstGeom prst="rect">
            <a:avLst/>
          </a:prstGeom>
          <a:noFill/>
        </p:spPr>
        <p:txBody>
          <a:bodyPr wrap="square" rtlCol="0">
            <a:spAutoFit/>
          </a:bodyPr>
          <a:lstStyle/>
          <a:p>
            <a:r>
              <a:rPr lang="en-US" sz="2800" b="1" dirty="0">
                <a:latin typeface="+mj-lt"/>
              </a:rPr>
              <a:t>JSP SQUARE HOLLOW SECTION PRODUCT RANGE</a:t>
            </a:r>
            <a:endParaRPr lang="en-IN" sz="2800" b="1" dirty="0">
              <a:latin typeface="+mj-lt"/>
            </a:endParaRPr>
          </a:p>
        </p:txBody>
      </p:sp>
      <p:pic>
        <p:nvPicPr>
          <p:cNvPr id="5" name="Picture 4">
            <a:extLst>
              <a:ext uri="{FF2B5EF4-FFF2-40B4-BE49-F238E27FC236}">
                <a16:creationId xmlns:a16="http://schemas.microsoft.com/office/drawing/2014/main" id="{1FE7E7D6-AAA1-1AC9-D94A-974C3E3C4C5B}"/>
              </a:ext>
            </a:extLst>
          </p:cNvPr>
          <p:cNvPicPr>
            <a:picLocks noChangeAspect="1"/>
          </p:cNvPicPr>
          <p:nvPr/>
        </p:nvPicPr>
        <p:blipFill>
          <a:blip r:embed="rId5"/>
          <a:stretch>
            <a:fillRect/>
          </a:stretch>
        </p:blipFill>
        <p:spPr>
          <a:xfrm>
            <a:off x="9385300" y="157596"/>
            <a:ext cx="1030313" cy="463336"/>
          </a:xfrm>
          <a:prstGeom prst="rect">
            <a:avLst/>
          </a:prstGeom>
        </p:spPr>
      </p:pic>
    </p:spTree>
    <p:extLst>
      <p:ext uri="{BB962C8B-B14F-4D97-AF65-F5344CB8AC3E}">
        <p14:creationId xmlns:p14="http://schemas.microsoft.com/office/powerpoint/2010/main" val="68636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11496D-4076-BFCE-509D-3C9687D9FD2B}"/>
              </a:ext>
            </a:extLst>
          </p:cNvPr>
          <p:cNvSpPr txBox="1"/>
          <p:nvPr/>
        </p:nvSpPr>
        <p:spPr>
          <a:xfrm>
            <a:off x="1098550" y="620932"/>
            <a:ext cx="8496300" cy="523220"/>
          </a:xfrm>
          <a:prstGeom prst="rect">
            <a:avLst/>
          </a:prstGeom>
          <a:noFill/>
        </p:spPr>
        <p:txBody>
          <a:bodyPr wrap="square" rtlCol="0">
            <a:spAutoFit/>
          </a:bodyPr>
          <a:lstStyle/>
          <a:p>
            <a:r>
              <a:rPr lang="en-US" sz="2800" b="1" dirty="0">
                <a:latin typeface="+mj-lt"/>
              </a:rPr>
              <a:t>JSP RECTANGULAR HOLLOW SECTION PRODUCT RANGE</a:t>
            </a:r>
            <a:endParaRPr lang="en-IN" sz="2800" b="1" dirty="0">
              <a:latin typeface="+mj-lt"/>
            </a:endParaRPr>
          </a:p>
        </p:txBody>
      </p:sp>
      <p:pic>
        <p:nvPicPr>
          <p:cNvPr id="5" name="Picture 4">
            <a:extLst>
              <a:ext uri="{FF2B5EF4-FFF2-40B4-BE49-F238E27FC236}">
                <a16:creationId xmlns:a16="http://schemas.microsoft.com/office/drawing/2014/main" id="{1FE7E7D6-AAA1-1AC9-D94A-974C3E3C4C5B}"/>
              </a:ext>
            </a:extLst>
          </p:cNvPr>
          <p:cNvPicPr>
            <a:picLocks noChangeAspect="1"/>
          </p:cNvPicPr>
          <p:nvPr/>
        </p:nvPicPr>
        <p:blipFill>
          <a:blip r:embed="rId3"/>
          <a:stretch>
            <a:fillRect/>
          </a:stretch>
        </p:blipFill>
        <p:spPr>
          <a:xfrm>
            <a:off x="9385300" y="157596"/>
            <a:ext cx="1030313" cy="463336"/>
          </a:xfrm>
          <a:prstGeom prst="rect">
            <a:avLst/>
          </a:prstGeom>
        </p:spPr>
      </p:pic>
      <p:graphicFrame>
        <p:nvGraphicFramePr>
          <p:cNvPr id="3" name="Object 2">
            <a:extLst>
              <a:ext uri="{FF2B5EF4-FFF2-40B4-BE49-F238E27FC236}">
                <a16:creationId xmlns:a16="http://schemas.microsoft.com/office/drawing/2014/main" id="{A393C12E-F85E-8862-951F-B3066E49C924}"/>
              </a:ext>
            </a:extLst>
          </p:cNvPr>
          <p:cNvGraphicFramePr>
            <a:graphicFrameLocks noChangeAspect="1"/>
          </p:cNvGraphicFramePr>
          <p:nvPr>
            <p:extLst>
              <p:ext uri="{D42A27DB-BD31-4B8C-83A1-F6EECF244321}">
                <p14:modId xmlns:p14="http://schemas.microsoft.com/office/powerpoint/2010/main" val="747987093"/>
              </p:ext>
            </p:extLst>
          </p:nvPr>
        </p:nvGraphicFramePr>
        <p:xfrm>
          <a:off x="204718" y="1697755"/>
          <a:ext cx="10210896" cy="5590046"/>
        </p:xfrm>
        <a:graphic>
          <a:graphicData uri="http://schemas.openxmlformats.org/presentationml/2006/ole">
            <mc:AlternateContent xmlns:mc="http://schemas.openxmlformats.org/markup-compatibility/2006">
              <mc:Choice xmlns:v="urn:schemas-microsoft-com:vml" Requires="v">
                <p:oleObj spid="_x0000_s4117" name="Worksheet" r:id="rId4" imgW="8258080" imgH="4619507" progId="Excel.Sheet.12">
                  <p:embed/>
                </p:oleObj>
              </mc:Choice>
              <mc:Fallback>
                <p:oleObj name="Worksheet" r:id="rId4" imgW="8258080" imgH="4619507" progId="Excel.Sheet.12">
                  <p:embed/>
                  <p:pic>
                    <p:nvPicPr>
                      <p:cNvPr id="2" name="Object 1"/>
                      <p:cNvPicPr/>
                      <p:nvPr/>
                    </p:nvPicPr>
                    <p:blipFill>
                      <a:blip r:embed="rId5"/>
                      <a:stretch>
                        <a:fillRect/>
                      </a:stretch>
                    </p:blipFill>
                    <p:spPr>
                      <a:xfrm>
                        <a:off x="204718" y="1697755"/>
                        <a:ext cx="10210896" cy="5590046"/>
                      </a:xfrm>
                      <a:prstGeom prst="rect">
                        <a:avLst/>
                      </a:prstGeom>
                    </p:spPr>
                  </p:pic>
                </p:oleObj>
              </mc:Fallback>
            </mc:AlternateContent>
          </a:graphicData>
        </a:graphic>
      </p:graphicFrame>
    </p:spTree>
    <p:extLst>
      <p:ext uri="{BB962C8B-B14F-4D97-AF65-F5344CB8AC3E}">
        <p14:creationId xmlns:p14="http://schemas.microsoft.com/office/powerpoint/2010/main" val="980930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3399" cy="7562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A9DF84D-9F25-16AE-C9B5-A6C53756B2D2}"/>
              </a:ext>
            </a:extLst>
          </p:cNvPr>
          <p:cNvSpPr txBox="1"/>
          <p:nvPr/>
        </p:nvSpPr>
        <p:spPr>
          <a:xfrm>
            <a:off x="388379" y="218044"/>
            <a:ext cx="7472921" cy="667781"/>
          </a:xfrm>
          <a:prstGeom prst="rect">
            <a:avLst/>
          </a:prstGeom>
        </p:spPr>
        <p:txBody>
          <a:bodyPr vert="horz" lIns="91440" tIns="45720" rIns="91440" bIns="45720" rtlCol="0" anchor="b">
            <a:normAutofit/>
          </a:bodyPr>
          <a:lstStyle/>
          <a:p>
            <a:pPr algn="l" rtl="0">
              <a:lnSpc>
                <a:spcPct val="90000"/>
              </a:lnSpc>
              <a:spcBef>
                <a:spcPct val="0"/>
              </a:spcBef>
              <a:spcAft>
                <a:spcPts val="600"/>
              </a:spcAft>
            </a:pPr>
            <a:r>
              <a:rPr lang="en-US" sz="2700" b="1" kern="1200" dirty="0">
                <a:solidFill>
                  <a:schemeClr val="tx1"/>
                </a:solidFill>
                <a:latin typeface="+mj-lt"/>
                <a:ea typeface="+mj-ea"/>
                <a:cs typeface="+mj-cs"/>
              </a:rPr>
              <a:t>CORRUGATED(SINUSOIDAL) BEAMS FROM JSP</a:t>
            </a:r>
          </a:p>
        </p:txBody>
      </p:sp>
      <p:sp>
        <p:nvSpPr>
          <p:cNvPr id="6" name="TextBox 5">
            <a:extLst>
              <a:ext uri="{FF2B5EF4-FFF2-40B4-BE49-F238E27FC236}">
                <a16:creationId xmlns:a16="http://schemas.microsoft.com/office/drawing/2014/main" id="{FB4F25E5-BE28-7A90-3667-D4B3FC367533}"/>
              </a:ext>
            </a:extLst>
          </p:cNvPr>
          <p:cNvSpPr txBox="1"/>
          <p:nvPr/>
        </p:nvSpPr>
        <p:spPr>
          <a:xfrm>
            <a:off x="0" y="1703359"/>
            <a:ext cx="10340112" cy="3004440"/>
          </a:xfrm>
          <a:prstGeom prst="rect">
            <a:avLst/>
          </a:prstGeom>
        </p:spPr>
        <p:txBody>
          <a:bodyPr vert="horz" lIns="91440" tIns="45720" rIns="91440" bIns="45720" rtlCol="0" anchor="ctr">
            <a:noAutofit/>
          </a:bodyPr>
          <a:lstStyle/>
          <a:p>
            <a:pPr marL="285750" indent="-285750" algn="l" rtl="0">
              <a:lnSpc>
                <a:spcPct val="90000"/>
              </a:lnSpc>
              <a:spcAft>
                <a:spcPts val="600"/>
              </a:spcAft>
              <a:buFont typeface="Arial" panose="020B0604020202020204" pitchFamily="34" charset="0"/>
              <a:buChar char="•"/>
            </a:pPr>
            <a:r>
              <a:rPr lang="en-US" sz="2000" kern="1200" dirty="0">
                <a:solidFill>
                  <a:schemeClr val="tx1"/>
                </a:solidFill>
                <a:effectLst/>
                <a:latin typeface="+mn-lt"/>
                <a:ea typeface="+mn-ea"/>
                <a:cs typeface="+mn-cs"/>
              </a:rPr>
              <a:t>JSP has recently installed </a:t>
            </a:r>
            <a:r>
              <a:rPr lang="en-US" sz="2000" b="1" kern="1200" dirty="0">
                <a:solidFill>
                  <a:schemeClr val="tx1"/>
                </a:solidFill>
                <a:effectLst/>
                <a:latin typeface="+mn-lt"/>
                <a:ea typeface="+mn-ea"/>
                <a:cs typeface="+mn-cs"/>
              </a:rPr>
              <a:t>Corrugated (Sinusoidal) Web</a:t>
            </a:r>
            <a:r>
              <a:rPr lang="en-US" sz="2000" kern="1200" dirty="0">
                <a:solidFill>
                  <a:schemeClr val="tx1"/>
                </a:solidFill>
                <a:effectLst/>
                <a:latin typeface="+mn-lt"/>
                <a:ea typeface="+mn-ea"/>
                <a:cs typeface="+mn-cs"/>
              </a:rPr>
              <a:t> </a:t>
            </a:r>
            <a:r>
              <a:rPr lang="en-US" sz="2000" b="1" kern="1200" dirty="0">
                <a:solidFill>
                  <a:schemeClr val="tx1"/>
                </a:solidFill>
                <a:effectLst/>
                <a:latin typeface="+mn-lt"/>
                <a:ea typeface="+mn-ea"/>
                <a:cs typeface="+mn-cs"/>
              </a:rPr>
              <a:t>Beam technolog</a:t>
            </a:r>
            <a:r>
              <a:rPr lang="en-US" sz="2000" kern="1200" dirty="0">
                <a:solidFill>
                  <a:schemeClr val="tx1"/>
                </a:solidFill>
                <a:effectLst/>
                <a:latin typeface="+mn-lt"/>
                <a:ea typeface="+mn-ea"/>
                <a:cs typeface="+mn-cs"/>
              </a:rPr>
              <a:t>y – </a:t>
            </a:r>
            <a:r>
              <a:rPr lang="en-US" sz="2000" kern="1200" dirty="0">
                <a:solidFill>
                  <a:schemeClr val="tx1"/>
                </a:solidFill>
                <a:latin typeface="+mn-lt"/>
                <a:ea typeface="+mn-ea"/>
                <a:cs typeface="+mn-cs"/>
              </a:rPr>
              <a:t>at</a:t>
            </a:r>
            <a:r>
              <a:rPr lang="en-US" sz="2000" kern="1200" dirty="0">
                <a:solidFill>
                  <a:schemeClr val="tx1"/>
                </a:solidFill>
                <a:effectLst/>
                <a:latin typeface="+mn-lt"/>
                <a:ea typeface="+mn-ea"/>
                <a:cs typeface="+mn-cs"/>
              </a:rPr>
              <a:t> </a:t>
            </a:r>
            <a:r>
              <a:rPr lang="en-US" sz="2000" kern="1200" dirty="0" err="1">
                <a:solidFill>
                  <a:schemeClr val="tx1"/>
                </a:solidFill>
                <a:effectLst/>
                <a:latin typeface="+mn-lt"/>
                <a:ea typeface="+mn-ea"/>
                <a:cs typeface="+mn-cs"/>
              </a:rPr>
              <a:t>Angul</a:t>
            </a:r>
            <a:r>
              <a:rPr lang="en-US" sz="2000" kern="1200" dirty="0">
                <a:solidFill>
                  <a:schemeClr val="tx1"/>
                </a:solidFill>
                <a:effectLst/>
                <a:latin typeface="+mn-lt"/>
                <a:ea typeface="+mn-ea"/>
                <a:cs typeface="+mn-cs"/>
              </a:rPr>
              <a:t> Plant</a:t>
            </a:r>
          </a:p>
          <a:p>
            <a:pPr marL="285750" indent="-285750" algn="l" rtl="0">
              <a:lnSpc>
                <a:spcPct val="90000"/>
              </a:lnSpc>
              <a:spcAft>
                <a:spcPts val="600"/>
              </a:spcAft>
              <a:buFont typeface="Arial" panose="020B0604020202020204" pitchFamily="34" charset="0"/>
              <a:buChar char="•"/>
            </a:pPr>
            <a:r>
              <a:rPr lang="en-US" sz="2000" kern="1200" dirty="0">
                <a:solidFill>
                  <a:schemeClr val="tx1"/>
                </a:solidFill>
                <a:latin typeface="+mn-lt"/>
                <a:ea typeface="+mn-ea"/>
                <a:cs typeface="+mn-cs"/>
              </a:rPr>
              <a:t>The Corrugated Web Beams Comprise of wide plate flanges welded to a corrugated web.</a:t>
            </a:r>
          </a:p>
          <a:p>
            <a:pPr marL="285750" indent="-285750" algn="l" rtl="0">
              <a:lnSpc>
                <a:spcPct val="90000"/>
              </a:lnSpc>
              <a:spcAft>
                <a:spcPts val="600"/>
              </a:spcAft>
              <a:buFont typeface="Arial" panose="020B0604020202020204" pitchFamily="34" charset="0"/>
              <a:buChar char="•"/>
            </a:pPr>
            <a:r>
              <a:rPr kumimoji="0" lang="en-US" sz="2000" b="1" i="0" u="none" strike="noStrike" kern="1200" cap="none" spc="0" normalizeH="0" baseline="0" noProof="0" dirty="0">
                <a:ln>
                  <a:noFill/>
                </a:ln>
                <a:solidFill>
                  <a:prstClr val="black"/>
                </a:solidFill>
                <a:effectLst/>
                <a:uLnTx/>
                <a:uFillTx/>
                <a:latin typeface="Calibri"/>
                <a:ea typeface="+mn-ea"/>
                <a:cs typeface="+mn-cs"/>
              </a:rPr>
              <a:t>Corrugated Beams</a:t>
            </a:r>
            <a:r>
              <a:rPr kumimoji="0" lang="en-US" sz="2000" b="0" i="0" u="none" strike="noStrike" kern="1200" cap="none" spc="0" normalizeH="0" baseline="0" noProof="0" dirty="0">
                <a:ln>
                  <a:noFill/>
                </a:ln>
                <a:solidFill>
                  <a:prstClr val="black"/>
                </a:solidFill>
                <a:effectLst/>
                <a:uLnTx/>
                <a:uFillTx/>
                <a:latin typeface="Calibri"/>
                <a:ea typeface="+mn-ea"/>
                <a:cs typeface="+mn-cs"/>
              </a:rPr>
              <a:t> enhance efficiency, performance, and durability of the structural members. </a:t>
            </a:r>
          </a:p>
          <a:p>
            <a:pPr marL="285750" indent="-285750" algn="l" rtl="0">
              <a:lnSpc>
                <a:spcPct val="90000"/>
              </a:lnSpc>
              <a:spcAft>
                <a:spcPts val="600"/>
              </a:spcAft>
              <a:buFont typeface="Arial" panose="020B0604020202020204" pitchFamily="34" charset="0"/>
              <a:buChar char="•"/>
            </a:pPr>
            <a:r>
              <a:rPr lang="en-US" sz="2000" kern="1200" dirty="0">
                <a:solidFill>
                  <a:prstClr val="black"/>
                </a:solidFill>
                <a:latin typeface="Calibri"/>
                <a:ea typeface="+mn-ea"/>
                <a:cs typeface="+mn-cs"/>
              </a:rPr>
              <a:t>Advantages and Characteristics of Corrugated Beam:</a:t>
            </a:r>
          </a:p>
          <a:p>
            <a:pPr lvl="8" algn="l" rtl="0">
              <a:lnSpc>
                <a:spcPct val="90000"/>
              </a:lnSpc>
              <a:spcAft>
                <a:spcPts val="600"/>
              </a:spcAft>
            </a:pPr>
            <a:r>
              <a:rPr lang="en-US" sz="2000" kern="1200" dirty="0">
                <a:solidFill>
                  <a:prstClr val="black"/>
                </a:solidFill>
                <a:latin typeface="Calibri"/>
                <a:ea typeface="+mn-ea"/>
                <a:cs typeface="+mn-cs"/>
              </a:rPr>
              <a:t>	1. Weight reduction.</a:t>
            </a:r>
            <a:br>
              <a:rPr lang="en-US" sz="2000" kern="1200" dirty="0">
                <a:solidFill>
                  <a:prstClr val="black"/>
                </a:solidFill>
                <a:latin typeface="Calibri"/>
                <a:ea typeface="+mn-ea"/>
                <a:cs typeface="+mn-cs"/>
              </a:rPr>
            </a:br>
            <a:r>
              <a:rPr lang="en-US" sz="2000" kern="1200" dirty="0">
                <a:solidFill>
                  <a:prstClr val="black"/>
                </a:solidFill>
                <a:latin typeface="Calibri"/>
                <a:ea typeface="+mn-ea"/>
                <a:cs typeface="+mn-cs"/>
              </a:rPr>
              <a:t>	2. Significant cost savings.</a:t>
            </a:r>
            <a:br>
              <a:rPr lang="en-US" sz="2000" kern="1200" dirty="0">
                <a:solidFill>
                  <a:prstClr val="black"/>
                </a:solidFill>
                <a:latin typeface="Calibri"/>
                <a:ea typeface="+mn-ea"/>
                <a:cs typeface="+mn-cs"/>
              </a:rPr>
            </a:br>
            <a:r>
              <a:rPr lang="en-US" sz="2000" kern="1200" dirty="0">
                <a:solidFill>
                  <a:prstClr val="black"/>
                </a:solidFill>
                <a:latin typeface="Calibri"/>
                <a:ea typeface="+mn-ea"/>
                <a:cs typeface="+mn-cs"/>
              </a:rPr>
              <a:t>	3. Reduced roof dead loads</a:t>
            </a:r>
            <a:br>
              <a:rPr lang="en-US" sz="2000" kern="1200" dirty="0">
                <a:solidFill>
                  <a:prstClr val="black"/>
                </a:solidFill>
                <a:latin typeface="Calibri"/>
                <a:ea typeface="+mn-ea"/>
                <a:cs typeface="+mn-cs"/>
              </a:rPr>
            </a:br>
            <a:r>
              <a:rPr lang="en-US" sz="2000" kern="1200" dirty="0">
                <a:solidFill>
                  <a:prstClr val="black"/>
                </a:solidFill>
                <a:latin typeface="Calibri"/>
                <a:ea typeface="+mn-ea"/>
                <a:cs typeface="+mn-cs"/>
              </a:rPr>
              <a:t>	4. Prevention of web buckling failure through corrugation</a:t>
            </a:r>
            <a:br>
              <a:rPr lang="en-US" sz="2000" kern="1200" dirty="0">
                <a:solidFill>
                  <a:prstClr val="black"/>
                </a:solidFill>
                <a:latin typeface="Calibri"/>
                <a:ea typeface="+mn-ea"/>
                <a:cs typeface="+mn-cs"/>
              </a:rPr>
            </a:br>
            <a:r>
              <a:rPr lang="en-US" sz="2000" kern="1200" dirty="0">
                <a:solidFill>
                  <a:prstClr val="black"/>
                </a:solidFill>
                <a:latin typeface="Calibri"/>
                <a:ea typeface="+mn-ea"/>
                <a:cs typeface="+mn-cs"/>
              </a:rPr>
              <a:t>	6. Versatile architectural capabilities</a:t>
            </a:r>
            <a:br>
              <a:rPr lang="en-US" sz="2000" kern="1200" dirty="0">
                <a:solidFill>
                  <a:prstClr val="black"/>
                </a:solidFill>
                <a:latin typeface="Calibri"/>
                <a:ea typeface="+mn-ea"/>
                <a:cs typeface="+mn-cs"/>
              </a:rPr>
            </a:br>
            <a:r>
              <a:rPr lang="en-US" sz="2000" kern="1200" dirty="0">
                <a:solidFill>
                  <a:prstClr val="black"/>
                </a:solidFill>
                <a:latin typeface="Calibri"/>
                <a:ea typeface="+mn-ea"/>
                <a:cs typeface="+mn-cs"/>
              </a:rPr>
              <a:t>	7. Variable height beams for optimal utilization of sinusoidal beam strength</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000" kern="1200" dirty="0">
                <a:solidFill>
                  <a:schemeClr val="tx1"/>
                </a:solidFill>
                <a:latin typeface="+mn-lt"/>
                <a:ea typeface="+mn-ea"/>
                <a:cs typeface="+mn-cs"/>
              </a:rPr>
              <a:t>This cutting-edge technology offers a multitude of benefits to Pre-engineered buildings / Industrial Sheds/warehouses and are available in following range.</a:t>
            </a:r>
          </a:p>
        </p:txBody>
      </p:sp>
      <p:graphicFrame>
        <p:nvGraphicFramePr>
          <p:cNvPr id="7" name="Table 6">
            <a:extLst>
              <a:ext uri="{FF2B5EF4-FFF2-40B4-BE49-F238E27FC236}">
                <a16:creationId xmlns:a16="http://schemas.microsoft.com/office/drawing/2014/main" id="{E838C56E-38F8-4098-1F90-2BEA8AA9BA90}"/>
              </a:ext>
            </a:extLst>
          </p:cNvPr>
          <p:cNvGraphicFramePr>
            <a:graphicFrameLocks noGrp="1"/>
          </p:cNvGraphicFramePr>
          <p:nvPr>
            <p:extLst>
              <p:ext uri="{D42A27DB-BD31-4B8C-83A1-F6EECF244321}">
                <p14:modId xmlns:p14="http://schemas.microsoft.com/office/powerpoint/2010/main" val="2215252149"/>
              </p:ext>
            </p:extLst>
          </p:nvPr>
        </p:nvGraphicFramePr>
        <p:xfrm>
          <a:off x="241301" y="5153025"/>
          <a:ext cx="6553199" cy="1729227"/>
        </p:xfrm>
        <a:graphic>
          <a:graphicData uri="http://schemas.openxmlformats.org/drawingml/2006/table">
            <a:tbl>
              <a:tblPr firstRow="1" firstCol="1" bandRow="1">
                <a:tableStyleId>{5C22544A-7EE6-4342-B048-85BDC9FD1C3A}</a:tableStyleId>
              </a:tblPr>
              <a:tblGrid>
                <a:gridCol w="2808513">
                  <a:extLst>
                    <a:ext uri="{9D8B030D-6E8A-4147-A177-3AD203B41FA5}">
                      <a16:colId xmlns:a16="http://schemas.microsoft.com/office/drawing/2014/main" val="902852412"/>
                    </a:ext>
                  </a:extLst>
                </a:gridCol>
                <a:gridCol w="3744686">
                  <a:extLst>
                    <a:ext uri="{9D8B030D-6E8A-4147-A177-3AD203B41FA5}">
                      <a16:colId xmlns:a16="http://schemas.microsoft.com/office/drawing/2014/main" val="2783489070"/>
                    </a:ext>
                  </a:extLst>
                </a:gridCol>
              </a:tblGrid>
              <a:tr h="228296">
                <a:tc>
                  <a:txBody>
                    <a:bodyPr/>
                    <a:lstStyle/>
                    <a:p>
                      <a:pPr algn="ctr">
                        <a:lnSpc>
                          <a:spcPct val="107000"/>
                        </a:lnSpc>
                        <a:spcAft>
                          <a:spcPts val="800"/>
                        </a:spcAft>
                      </a:pPr>
                      <a:r>
                        <a:rPr lang="en-IN" sz="1700" dirty="0">
                          <a:effectLst/>
                        </a:rPr>
                        <a:t>Web Thickness (in mm)</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tc>
                  <a:txBody>
                    <a:bodyPr/>
                    <a:lstStyle/>
                    <a:p>
                      <a:pPr algn="ctr">
                        <a:lnSpc>
                          <a:spcPct val="107000"/>
                        </a:lnSpc>
                        <a:spcAft>
                          <a:spcPts val="800"/>
                        </a:spcAft>
                      </a:pPr>
                      <a:r>
                        <a:rPr lang="en-IN" sz="1700" dirty="0">
                          <a:effectLst/>
                        </a:rPr>
                        <a:t>1.5 – 6 mm</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extLst>
                  <a:ext uri="{0D108BD9-81ED-4DB2-BD59-A6C34878D82A}">
                    <a16:rowId xmlns:a16="http://schemas.microsoft.com/office/drawing/2014/main" val="2934563502"/>
                  </a:ext>
                </a:extLst>
              </a:tr>
              <a:tr h="343022">
                <a:tc>
                  <a:txBody>
                    <a:bodyPr/>
                    <a:lstStyle/>
                    <a:p>
                      <a:pPr algn="ctr">
                        <a:lnSpc>
                          <a:spcPct val="107000"/>
                        </a:lnSpc>
                        <a:spcAft>
                          <a:spcPts val="800"/>
                        </a:spcAft>
                      </a:pPr>
                      <a:r>
                        <a:rPr lang="en-IN" sz="1700" dirty="0">
                          <a:effectLst/>
                        </a:rPr>
                        <a:t>Web Height (in mm)</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tc>
                  <a:txBody>
                    <a:bodyPr/>
                    <a:lstStyle/>
                    <a:p>
                      <a:pPr algn="ctr">
                        <a:lnSpc>
                          <a:spcPct val="107000"/>
                        </a:lnSpc>
                        <a:spcAft>
                          <a:spcPts val="800"/>
                        </a:spcAft>
                      </a:pPr>
                      <a:r>
                        <a:rPr lang="en-IN" sz="1700" dirty="0">
                          <a:effectLst/>
                        </a:rPr>
                        <a:t>333/500/625/750/1000/1250/1500mm </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extLst>
                  <a:ext uri="{0D108BD9-81ED-4DB2-BD59-A6C34878D82A}">
                    <a16:rowId xmlns:a16="http://schemas.microsoft.com/office/drawing/2014/main" val="4183251440"/>
                  </a:ext>
                </a:extLst>
              </a:tr>
              <a:tr h="228296">
                <a:tc>
                  <a:txBody>
                    <a:bodyPr/>
                    <a:lstStyle/>
                    <a:p>
                      <a:pPr algn="ctr">
                        <a:lnSpc>
                          <a:spcPct val="107000"/>
                        </a:lnSpc>
                        <a:spcAft>
                          <a:spcPts val="800"/>
                        </a:spcAft>
                      </a:pPr>
                      <a:r>
                        <a:rPr lang="en-IN" sz="1700" dirty="0">
                          <a:effectLst/>
                        </a:rPr>
                        <a:t>Beam Length (in metres)</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tc>
                  <a:txBody>
                    <a:bodyPr/>
                    <a:lstStyle/>
                    <a:p>
                      <a:pPr algn="ctr">
                        <a:lnSpc>
                          <a:spcPct val="107000"/>
                        </a:lnSpc>
                        <a:spcAft>
                          <a:spcPts val="800"/>
                        </a:spcAft>
                      </a:pPr>
                      <a:r>
                        <a:rPr lang="en-IN" sz="1700">
                          <a:effectLst/>
                        </a:rPr>
                        <a:t>4 – 16 metres</a:t>
                      </a:r>
                      <a:endParaRPr lang="en-IN" sz="150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extLst>
                  <a:ext uri="{0D108BD9-81ED-4DB2-BD59-A6C34878D82A}">
                    <a16:rowId xmlns:a16="http://schemas.microsoft.com/office/drawing/2014/main" val="1444701580"/>
                  </a:ext>
                </a:extLst>
              </a:tr>
              <a:tr h="228296">
                <a:tc>
                  <a:txBody>
                    <a:bodyPr/>
                    <a:lstStyle/>
                    <a:p>
                      <a:pPr algn="ctr">
                        <a:lnSpc>
                          <a:spcPct val="107000"/>
                        </a:lnSpc>
                        <a:spcAft>
                          <a:spcPts val="800"/>
                        </a:spcAft>
                      </a:pPr>
                      <a:r>
                        <a:rPr lang="en-IN" sz="1700" dirty="0">
                          <a:effectLst/>
                        </a:rPr>
                        <a:t>Flange Width (in mm)</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tc>
                  <a:txBody>
                    <a:bodyPr/>
                    <a:lstStyle/>
                    <a:p>
                      <a:pPr algn="ctr">
                        <a:lnSpc>
                          <a:spcPct val="107000"/>
                        </a:lnSpc>
                        <a:spcAft>
                          <a:spcPts val="800"/>
                        </a:spcAft>
                      </a:pPr>
                      <a:r>
                        <a:rPr lang="en-IN" sz="1700">
                          <a:effectLst/>
                        </a:rPr>
                        <a:t>120 – 450 mm</a:t>
                      </a:r>
                      <a:endParaRPr lang="en-IN" sz="150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extLst>
                  <a:ext uri="{0D108BD9-81ED-4DB2-BD59-A6C34878D82A}">
                    <a16:rowId xmlns:a16="http://schemas.microsoft.com/office/drawing/2014/main" val="386974306"/>
                  </a:ext>
                </a:extLst>
              </a:tr>
              <a:tr h="228296">
                <a:tc>
                  <a:txBody>
                    <a:bodyPr/>
                    <a:lstStyle/>
                    <a:p>
                      <a:pPr algn="ctr">
                        <a:lnSpc>
                          <a:spcPct val="107000"/>
                        </a:lnSpc>
                        <a:spcAft>
                          <a:spcPts val="800"/>
                        </a:spcAft>
                      </a:pPr>
                      <a:r>
                        <a:rPr lang="en-IN" sz="1700" dirty="0">
                          <a:effectLst/>
                        </a:rPr>
                        <a:t>Flange Thickness (in mm)</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tc>
                  <a:txBody>
                    <a:bodyPr/>
                    <a:lstStyle/>
                    <a:p>
                      <a:pPr algn="ctr">
                        <a:lnSpc>
                          <a:spcPct val="107000"/>
                        </a:lnSpc>
                        <a:spcAft>
                          <a:spcPts val="800"/>
                        </a:spcAft>
                      </a:pPr>
                      <a:r>
                        <a:rPr lang="en-IN" sz="1700">
                          <a:effectLst/>
                        </a:rPr>
                        <a:t>6 – 30 mm</a:t>
                      </a:r>
                      <a:endParaRPr lang="en-IN" sz="150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extLst>
                  <a:ext uri="{0D108BD9-81ED-4DB2-BD59-A6C34878D82A}">
                    <a16:rowId xmlns:a16="http://schemas.microsoft.com/office/drawing/2014/main" val="4112905342"/>
                  </a:ext>
                </a:extLst>
              </a:tr>
              <a:tr h="228296">
                <a:tc>
                  <a:txBody>
                    <a:bodyPr/>
                    <a:lstStyle/>
                    <a:p>
                      <a:pPr algn="ctr">
                        <a:lnSpc>
                          <a:spcPct val="107000"/>
                        </a:lnSpc>
                        <a:spcAft>
                          <a:spcPts val="800"/>
                        </a:spcAft>
                      </a:pPr>
                      <a:r>
                        <a:rPr lang="en-IN" sz="1700" dirty="0">
                          <a:effectLst/>
                        </a:rPr>
                        <a:t>Savings </a:t>
                      </a:r>
                      <a:r>
                        <a:rPr lang="en-IN" sz="1700" dirty="0" err="1">
                          <a:effectLst/>
                        </a:rPr>
                        <a:t>wrt</a:t>
                      </a:r>
                      <a:r>
                        <a:rPr lang="en-IN" sz="1700" dirty="0">
                          <a:effectLst/>
                        </a:rPr>
                        <a:t> welded I-Beam</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tc>
                  <a:txBody>
                    <a:bodyPr/>
                    <a:lstStyle/>
                    <a:p>
                      <a:pPr algn="ctr">
                        <a:lnSpc>
                          <a:spcPct val="107000"/>
                        </a:lnSpc>
                        <a:spcAft>
                          <a:spcPts val="800"/>
                        </a:spcAft>
                      </a:pPr>
                      <a:r>
                        <a:rPr lang="en-IN" sz="1700" dirty="0">
                          <a:effectLst/>
                        </a:rPr>
                        <a:t>10-30%</a:t>
                      </a:r>
                      <a:endParaRPr lang="en-IN"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5403" marR="95403" marT="0" marB="0"/>
                </a:tc>
                <a:extLst>
                  <a:ext uri="{0D108BD9-81ED-4DB2-BD59-A6C34878D82A}">
                    <a16:rowId xmlns:a16="http://schemas.microsoft.com/office/drawing/2014/main" val="1509753111"/>
                  </a:ext>
                </a:extLst>
              </a:tr>
            </a:tbl>
          </a:graphicData>
        </a:graphic>
      </p:graphicFrame>
      <p:sp>
        <p:nvSpPr>
          <p:cNvPr id="9" name="TextBox 8">
            <a:extLst>
              <a:ext uri="{FF2B5EF4-FFF2-40B4-BE49-F238E27FC236}">
                <a16:creationId xmlns:a16="http://schemas.microsoft.com/office/drawing/2014/main" id="{A236A820-0ABA-2238-D97E-087FC25217C0}"/>
              </a:ext>
            </a:extLst>
          </p:cNvPr>
          <p:cNvSpPr txBox="1"/>
          <p:nvPr/>
        </p:nvSpPr>
        <p:spPr>
          <a:xfrm>
            <a:off x="4763332" y="2867025"/>
            <a:ext cx="4879168" cy="338554"/>
          </a:xfrm>
          <a:prstGeom prst="rect">
            <a:avLst/>
          </a:prstGeom>
          <a:noFill/>
        </p:spPr>
        <p:txBody>
          <a:bodyPr wrap="square">
            <a:spAutoFit/>
          </a:bodyPr>
          <a:lstStyle/>
          <a:p>
            <a:pPr marL="285750" indent="-285750">
              <a:buFont typeface="Arial" panose="020B0604020202020204" pitchFamily="34" charset="0"/>
              <a:buChar char="•"/>
            </a:pPr>
            <a:endParaRPr lang="en-IN" sz="1600" dirty="0"/>
          </a:p>
        </p:txBody>
      </p:sp>
      <p:pic>
        <p:nvPicPr>
          <p:cNvPr id="3" name="Picture 2">
            <a:extLst>
              <a:ext uri="{FF2B5EF4-FFF2-40B4-BE49-F238E27FC236}">
                <a16:creationId xmlns:a16="http://schemas.microsoft.com/office/drawing/2014/main" id="{9AAB4EB5-1DC7-6B55-7DCC-94FCB222F36F}"/>
              </a:ext>
            </a:extLst>
          </p:cNvPr>
          <p:cNvPicPr>
            <a:picLocks noChangeAspect="1"/>
          </p:cNvPicPr>
          <p:nvPr/>
        </p:nvPicPr>
        <p:blipFill>
          <a:blip r:embed="rId2"/>
          <a:stretch>
            <a:fillRect/>
          </a:stretch>
        </p:blipFill>
        <p:spPr>
          <a:xfrm>
            <a:off x="9309799" y="244955"/>
            <a:ext cx="1030313" cy="463336"/>
          </a:xfrm>
          <a:prstGeom prst="rect">
            <a:avLst/>
          </a:prstGeom>
        </p:spPr>
      </p:pic>
      <p:pic>
        <p:nvPicPr>
          <p:cNvPr id="5" name="Picture 4"/>
          <p:cNvPicPr>
            <a:picLocks noChangeAspect="1"/>
          </p:cNvPicPr>
          <p:nvPr/>
        </p:nvPicPr>
        <p:blipFill>
          <a:blip r:embed="rId3"/>
          <a:stretch>
            <a:fillRect/>
          </a:stretch>
        </p:blipFill>
        <p:spPr>
          <a:xfrm>
            <a:off x="6794500" y="5153025"/>
            <a:ext cx="3545612" cy="2338048"/>
          </a:xfrm>
          <a:prstGeom prst="rect">
            <a:avLst/>
          </a:prstGeom>
        </p:spPr>
      </p:pic>
    </p:spTree>
    <p:extLst>
      <p:ext uri="{BB962C8B-B14F-4D97-AF65-F5344CB8AC3E}">
        <p14:creationId xmlns:p14="http://schemas.microsoft.com/office/powerpoint/2010/main" val="3292952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3400" cy="756285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625" y="529399"/>
            <a:ext cx="3019406" cy="3074626"/>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FF152FF-5651-1360-E901-E8BEC6E9566D}"/>
              </a:ext>
            </a:extLst>
          </p:cNvPr>
          <p:cNvPicPr>
            <a:picLocks noChangeAspect="1"/>
          </p:cNvPicPr>
          <p:nvPr/>
        </p:nvPicPr>
        <p:blipFill rotWithShape="1">
          <a:blip r:embed="rId2"/>
          <a:srcRect l="1175" t="-7767" r="-1175" b="7767"/>
          <a:stretch/>
        </p:blipFill>
        <p:spPr>
          <a:xfrm>
            <a:off x="217253" y="232375"/>
            <a:ext cx="3319544" cy="3544217"/>
          </a:xfrm>
          <a:prstGeom prst="rect">
            <a:avLst/>
          </a:prstGeom>
        </p:spPr>
      </p:pic>
      <p:sp>
        <p:nvSpPr>
          <p:cNvPr id="25" name="Rectangle 24">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5948" y="537152"/>
            <a:ext cx="3147127" cy="3066873"/>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A1DDB83-5A2E-5061-CE18-A0EEFCA5DA5B}"/>
              </a:ext>
            </a:extLst>
          </p:cNvPr>
          <p:cNvPicPr>
            <a:picLocks noChangeAspect="1"/>
          </p:cNvPicPr>
          <p:nvPr/>
        </p:nvPicPr>
        <p:blipFill rotWithShape="1">
          <a:blip r:embed="rId3"/>
          <a:srcRect l="-1359" r="1359"/>
          <a:stretch/>
        </p:blipFill>
        <p:spPr>
          <a:xfrm>
            <a:off x="7000597" y="518178"/>
            <a:ext cx="3475550" cy="3258414"/>
          </a:xfrm>
          <a:prstGeom prst="rect">
            <a:avLst/>
          </a:prstGeom>
        </p:spPr>
      </p:pic>
      <p:sp>
        <p:nvSpPr>
          <p:cNvPr id="26" name="Rectangle 25">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625" y="3974047"/>
            <a:ext cx="3019406" cy="3074626"/>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3B8D038-14D6-7AF6-4A1F-5A084B665FD8}"/>
              </a:ext>
            </a:extLst>
          </p:cNvPr>
          <p:cNvPicPr>
            <a:picLocks noChangeAspect="1"/>
          </p:cNvPicPr>
          <p:nvPr/>
        </p:nvPicPr>
        <p:blipFill rotWithShape="1">
          <a:blip r:embed="rId4"/>
          <a:srcRect l="2410" r="-2410"/>
          <a:stretch/>
        </p:blipFill>
        <p:spPr>
          <a:xfrm>
            <a:off x="230089" y="3972866"/>
            <a:ext cx="3364701" cy="3409455"/>
          </a:xfrm>
          <a:prstGeom prst="rect">
            <a:avLst/>
          </a:prstGeom>
        </p:spPr>
      </p:pic>
      <p:sp>
        <p:nvSpPr>
          <p:cNvPr id="27" name="Rectangle 26">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6219" y="537152"/>
            <a:ext cx="3147125" cy="6504051"/>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0250" y="3974047"/>
            <a:ext cx="3158524" cy="3074626"/>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E4D8EE1-1D78-FE87-5320-046759B1CE78}"/>
              </a:ext>
            </a:extLst>
          </p:cNvPr>
          <p:cNvPicPr>
            <a:picLocks noChangeAspect="1"/>
          </p:cNvPicPr>
          <p:nvPr/>
        </p:nvPicPr>
        <p:blipFill rotWithShape="1">
          <a:blip r:embed="rId5"/>
          <a:srcRect l="-1352" t="-1430" r="1352" b="1430"/>
          <a:stretch/>
        </p:blipFill>
        <p:spPr>
          <a:xfrm>
            <a:off x="6984480" y="3887173"/>
            <a:ext cx="3533441" cy="3495148"/>
          </a:xfrm>
          <a:prstGeom prst="rect">
            <a:avLst/>
          </a:prstGeom>
        </p:spPr>
      </p:pic>
      <p:sp>
        <p:nvSpPr>
          <p:cNvPr id="7" name="TextBox 6">
            <a:extLst>
              <a:ext uri="{FF2B5EF4-FFF2-40B4-BE49-F238E27FC236}">
                <a16:creationId xmlns:a16="http://schemas.microsoft.com/office/drawing/2014/main" id="{FBB31632-F653-D5BB-7CFB-C201330C4052}"/>
              </a:ext>
            </a:extLst>
          </p:cNvPr>
          <p:cNvSpPr txBox="1"/>
          <p:nvPr/>
        </p:nvSpPr>
        <p:spPr>
          <a:xfrm>
            <a:off x="3589096" y="1528645"/>
            <a:ext cx="3316548" cy="1384995"/>
          </a:xfrm>
          <a:prstGeom prst="rect">
            <a:avLst/>
          </a:prstGeom>
          <a:noFill/>
        </p:spPr>
        <p:txBody>
          <a:bodyPr wrap="square" rtlCol="0">
            <a:spAutoFit/>
          </a:bodyPr>
          <a:lstStyle/>
          <a:p>
            <a:pPr algn="ctr"/>
            <a:r>
              <a:rPr lang="en-US" sz="2800" b="1" dirty="0">
                <a:latin typeface="+mj-lt"/>
              </a:rPr>
              <a:t>APPLICATIONS OF CORRUGATED BEAMS</a:t>
            </a:r>
            <a:endParaRPr lang="en-IN" sz="2800" b="1" dirty="0">
              <a:latin typeface="+mj-lt"/>
            </a:endParaRPr>
          </a:p>
        </p:txBody>
      </p:sp>
      <p:pic>
        <p:nvPicPr>
          <p:cNvPr id="10" name="Picture 9">
            <a:extLst>
              <a:ext uri="{FF2B5EF4-FFF2-40B4-BE49-F238E27FC236}">
                <a16:creationId xmlns:a16="http://schemas.microsoft.com/office/drawing/2014/main" id="{64B918DF-ECDE-B506-5C93-E156611C1661}"/>
              </a:ext>
            </a:extLst>
          </p:cNvPr>
          <p:cNvPicPr>
            <a:picLocks noChangeAspect="1"/>
          </p:cNvPicPr>
          <p:nvPr/>
        </p:nvPicPr>
        <p:blipFill>
          <a:blip r:embed="rId6"/>
          <a:stretch>
            <a:fillRect/>
          </a:stretch>
        </p:blipFill>
        <p:spPr>
          <a:xfrm>
            <a:off x="3706219" y="3900288"/>
            <a:ext cx="3147125" cy="3467735"/>
          </a:xfrm>
          <a:prstGeom prst="rect">
            <a:avLst/>
          </a:prstGeom>
        </p:spPr>
      </p:pic>
      <p:pic>
        <p:nvPicPr>
          <p:cNvPr id="2" name="Picture 1">
            <a:extLst>
              <a:ext uri="{FF2B5EF4-FFF2-40B4-BE49-F238E27FC236}">
                <a16:creationId xmlns:a16="http://schemas.microsoft.com/office/drawing/2014/main" id="{92E9A087-4224-F9A1-F4CC-FC8EA8A580A8}"/>
              </a:ext>
            </a:extLst>
          </p:cNvPr>
          <p:cNvPicPr>
            <a:picLocks noChangeAspect="1"/>
          </p:cNvPicPr>
          <p:nvPr/>
        </p:nvPicPr>
        <p:blipFill>
          <a:blip r:embed="rId7"/>
          <a:stretch>
            <a:fillRect/>
          </a:stretch>
        </p:blipFill>
        <p:spPr>
          <a:xfrm>
            <a:off x="9309799" y="273530"/>
            <a:ext cx="1030313" cy="463336"/>
          </a:xfrm>
          <a:prstGeom prst="rect">
            <a:avLst/>
          </a:prstGeom>
        </p:spPr>
      </p:pic>
    </p:spTree>
    <p:extLst>
      <p:ext uri="{BB962C8B-B14F-4D97-AF65-F5344CB8AC3E}">
        <p14:creationId xmlns:p14="http://schemas.microsoft.com/office/powerpoint/2010/main" val="1145134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2"/>
              <a:ext cx="10692003" cy="7559992"/>
            </a:xfrm>
            <a:prstGeom prst="rect">
              <a:avLst/>
            </a:prstGeom>
          </p:spPr>
        </p:pic>
        <p:sp>
          <p:nvSpPr>
            <p:cNvPr id="4" name="object 4"/>
            <p:cNvSpPr/>
            <p:nvPr/>
          </p:nvSpPr>
          <p:spPr>
            <a:xfrm>
              <a:off x="3165868" y="4117505"/>
              <a:ext cx="4737100" cy="717550"/>
            </a:xfrm>
            <a:custGeom>
              <a:avLst/>
              <a:gdLst/>
              <a:ahLst/>
              <a:cxnLst/>
              <a:rect l="l" t="t" r="r" b="b"/>
              <a:pathLst>
                <a:path w="4737100" h="717550">
                  <a:moveTo>
                    <a:pt x="4737099" y="0"/>
                  </a:moveTo>
                  <a:lnTo>
                    <a:pt x="0" y="0"/>
                  </a:lnTo>
                  <a:lnTo>
                    <a:pt x="0" y="717550"/>
                  </a:lnTo>
                  <a:lnTo>
                    <a:pt x="4737099" y="717550"/>
                  </a:lnTo>
                  <a:lnTo>
                    <a:pt x="4737099" y="0"/>
                  </a:lnTo>
                  <a:close/>
                </a:path>
              </a:pathLst>
            </a:custGeom>
            <a:solidFill>
              <a:srgbClr val="000000">
                <a:alpha val="75000"/>
              </a:srgbClr>
            </a:solidFill>
          </p:spPr>
          <p:txBody>
            <a:bodyPr wrap="square" lIns="0" tIns="0" rIns="0" bIns="0" rtlCol="0"/>
            <a:lstStyle/>
            <a:p>
              <a:endParaRPr/>
            </a:p>
          </p:txBody>
        </p:sp>
      </p:grpSp>
      <p:sp>
        <p:nvSpPr>
          <p:cNvPr id="5" name="object 5"/>
          <p:cNvSpPr txBox="1">
            <a:spLocks noGrp="1"/>
          </p:cNvSpPr>
          <p:nvPr>
            <p:ph type="title"/>
          </p:nvPr>
        </p:nvSpPr>
        <p:spPr>
          <a:xfrm>
            <a:off x="3160330" y="3868715"/>
            <a:ext cx="4701540" cy="1018540"/>
          </a:xfrm>
          <a:prstGeom prst="rect">
            <a:avLst/>
          </a:prstGeom>
        </p:spPr>
        <p:txBody>
          <a:bodyPr vert="horz" wrap="square" lIns="0" tIns="14605" rIns="0" bIns="0" rtlCol="0">
            <a:spAutoFit/>
          </a:bodyPr>
          <a:lstStyle/>
          <a:p>
            <a:pPr marL="12700">
              <a:lnSpc>
                <a:spcPct val="100000"/>
              </a:lnSpc>
              <a:spcBef>
                <a:spcPts val="115"/>
              </a:spcBef>
            </a:pPr>
            <a:r>
              <a:rPr sz="6500" spc="-885" dirty="0">
                <a:solidFill>
                  <a:srgbClr val="FFFFFF"/>
                </a:solidFill>
              </a:rPr>
              <a:t>THANK</a:t>
            </a:r>
            <a:r>
              <a:rPr sz="6500" spc="-490" dirty="0">
                <a:solidFill>
                  <a:srgbClr val="FFFFFF"/>
                </a:solidFill>
              </a:rPr>
              <a:t> </a:t>
            </a:r>
            <a:r>
              <a:rPr sz="6500" spc="-815" dirty="0">
                <a:solidFill>
                  <a:srgbClr val="FFFFFF"/>
                </a:solidFill>
              </a:rPr>
              <a:t>YOU</a:t>
            </a:r>
            <a:endParaRPr sz="6500" dirty="0"/>
          </a:p>
        </p:txBody>
      </p:sp>
      <p:grpSp>
        <p:nvGrpSpPr>
          <p:cNvPr id="6" name="object 6"/>
          <p:cNvGrpSpPr/>
          <p:nvPr/>
        </p:nvGrpSpPr>
        <p:grpSpPr>
          <a:xfrm>
            <a:off x="4919282" y="5899201"/>
            <a:ext cx="1348740" cy="606425"/>
            <a:chOff x="4919282" y="5899201"/>
            <a:chExt cx="1348740" cy="606425"/>
          </a:xfrm>
        </p:grpSpPr>
        <p:sp>
          <p:nvSpPr>
            <p:cNvPr id="7" name="object 7"/>
            <p:cNvSpPr/>
            <p:nvPr/>
          </p:nvSpPr>
          <p:spPr>
            <a:xfrm>
              <a:off x="5761354" y="5899201"/>
              <a:ext cx="445134" cy="396875"/>
            </a:xfrm>
            <a:custGeom>
              <a:avLst/>
              <a:gdLst/>
              <a:ahLst/>
              <a:cxnLst/>
              <a:rect l="l" t="t" r="r" b="b"/>
              <a:pathLst>
                <a:path w="445135" h="396875">
                  <a:moveTo>
                    <a:pt x="444853" y="0"/>
                  </a:moveTo>
                  <a:lnTo>
                    <a:pt x="422471" y="34672"/>
                  </a:lnTo>
                  <a:lnTo>
                    <a:pt x="393362" y="67219"/>
                  </a:lnTo>
                  <a:lnTo>
                    <a:pt x="357377" y="98659"/>
                  </a:lnTo>
                  <a:lnTo>
                    <a:pt x="314366" y="130011"/>
                  </a:lnTo>
                  <a:lnTo>
                    <a:pt x="264178" y="162291"/>
                  </a:lnTo>
                  <a:lnTo>
                    <a:pt x="206665" y="196519"/>
                  </a:lnTo>
                  <a:lnTo>
                    <a:pt x="147013" y="231605"/>
                  </a:lnTo>
                  <a:lnTo>
                    <a:pt x="102183" y="257658"/>
                  </a:lnTo>
                  <a:lnTo>
                    <a:pt x="54191" y="276232"/>
                  </a:lnTo>
                  <a:lnTo>
                    <a:pt x="49628" y="265535"/>
                  </a:lnTo>
                  <a:lnTo>
                    <a:pt x="57084" y="239369"/>
                  </a:lnTo>
                  <a:lnTo>
                    <a:pt x="49634" y="252860"/>
                  </a:lnTo>
                  <a:lnTo>
                    <a:pt x="21689" y="301802"/>
                  </a:lnTo>
                  <a:lnTo>
                    <a:pt x="22019" y="300748"/>
                  </a:lnTo>
                  <a:lnTo>
                    <a:pt x="21308" y="302844"/>
                  </a:lnTo>
                  <a:lnTo>
                    <a:pt x="6419" y="348287"/>
                  </a:lnTo>
                  <a:lnTo>
                    <a:pt x="0" y="390666"/>
                  </a:lnTo>
                  <a:lnTo>
                    <a:pt x="15064" y="396801"/>
                  </a:lnTo>
                  <a:lnTo>
                    <a:pt x="97439" y="361224"/>
                  </a:lnTo>
                  <a:lnTo>
                    <a:pt x="167155" y="319862"/>
                  </a:lnTo>
                  <a:lnTo>
                    <a:pt x="235039" y="276965"/>
                  </a:lnTo>
                  <a:lnTo>
                    <a:pt x="291912" y="238248"/>
                  </a:lnTo>
                  <a:lnTo>
                    <a:pt x="338527" y="202709"/>
                  </a:lnTo>
                  <a:lnTo>
                    <a:pt x="375634" y="169344"/>
                  </a:lnTo>
                  <a:lnTo>
                    <a:pt x="403986" y="137149"/>
                  </a:lnTo>
                  <a:lnTo>
                    <a:pt x="437424" y="72255"/>
                  </a:lnTo>
                  <a:lnTo>
                    <a:pt x="444015" y="37549"/>
                  </a:lnTo>
                  <a:lnTo>
                    <a:pt x="444853" y="0"/>
                  </a:lnTo>
                  <a:close/>
                </a:path>
              </a:pathLst>
            </a:custGeom>
            <a:solidFill>
              <a:srgbClr val="59AB40"/>
            </a:solidFill>
          </p:spPr>
          <p:txBody>
            <a:bodyPr wrap="square" lIns="0" tIns="0" rIns="0" bIns="0" rtlCol="0"/>
            <a:lstStyle/>
            <a:p>
              <a:endParaRPr/>
            </a:p>
          </p:txBody>
        </p:sp>
        <p:sp>
          <p:nvSpPr>
            <p:cNvPr id="8" name="object 8"/>
            <p:cNvSpPr/>
            <p:nvPr/>
          </p:nvSpPr>
          <p:spPr>
            <a:xfrm>
              <a:off x="5690383" y="6027832"/>
              <a:ext cx="160655" cy="173355"/>
            </a:xfrm>
            <a:custGeom>
              <a:avLst/>
              <a:gdLst/>
              <a:ahLst/>
              <a:cxnLst/>
              <a:rect l="l" t="t" r="r" b="b"/>
              <a:pathLst>
                <a:path w="160654" h="173354">
                  <a:moveTo>
                    <a:pt x="106438" y="0"/>
                  </a:moveTo>
                  <a:lnTo>
                    <a:pt x="63057" y="10063"/>
                  </a:lnTo>
                  <a:lnTo>
                    <a:pt x="24866" y="20688"/>
                  </a:lnTo>
                  <a:lnTo>
                    <a:pt x="0" y="138557"/>
                  </a:lnTo>
                  <a:lnTo>
                    <a:pt x="21137" y="132153"/>
                  </a:lnTo>
                  <a:lnTo>
                    <a:pt x="43881" y="125799"/>
                  </a:lnTo>
                  <a:lnTo>
                    <a:pt x="67383" y="120065"/>
                  </a:lnTo>
                  <a:lnTo>
                    <a:pt x="90792" y="115519"/>
                  </a:lnTo>
                  <a:lnTo>
                    <a:pt x="105488" y="116853"/>
                  </a:lnTo>
                  <a:lnTo>
                    <a:pt x="107710" y="127546"/>
                  </a:lnTo>
                  <a:lnTo>
                    <a:pt x="101924" y="146658"/>
                  </a:lnTo>
                  <a:lnTo>
                    <a:pt x="92595" y="173253"/>
                  </a:lnTo>
                  <a:lnTo>
                    <a:pt x="104241" y="152876"/>
                  </a:lnTo>
                  <a:lnTo>
                    <a:pt x="120342" y="125942"/>
                  </a:lnTo>
                  <a:lnTo>
                    <a:pt x="127558" y="112229"/>
                  </a:lnTo>
                  <a:lnTo>
                    <a:pt x="149683" y="63802"/>
                  </a:lnTo>
                  <a:lnTo>
                    <a:pt x="160156" y="24077"/>
                  </a:lnTo>
                  <a:lnTo>
                    <a:pt x="149050" y="371"/>
                  </a:lnTo>
                  <a:lnTo>
                    <a:pt x="106438" y="0"/>
                  </a:lnTo>
                  <a:close/>
                </a:path>
              </a:pathLst>
            </a:custGeom>
            <a:solidFill>
              <a:srgbClr val="F58221"/>
            </a:solidFill>
          </p:spPr>
          <p:txBody>
            <a:bodyPr wrap="square" lIns="0" tIns="0" rIns="0" bIns="0" rtlCol="0"/>
            <a:lstStyle/>
            <a:p>
              <a:endParaRPr/>
            </a:p>
          </p:txBody>
        </p:sp>
        <p:pic>
          <p:nvPicPr>
            <p:cNvPr id="9" name="object 9"/>
            <p:cNvPicPr/>
            <p:nvPr/>
          </p:nvPicPr>
          <p:blipFill>
            <a:blip r:embed="rId3" cstate="print"/>
            <a:stretch>
              <a:fillRect/>
            </a:stretch>
          </p:blipFill>
          <p:spPr>
            <a:xfrm>
              <a:off x="5109876" y="6389197"/>
              <a:ext cx="413708" cy="116420"/>
            </a:xfrm>
            <a:prstGeom prst="rect">
              <a:avLst/>
            </a:prstGeom>
          </p:spPr>
        </p:pic>
        <p:pic>
          <p:nvPicPr>
            <p:cNvPr id="10" name="object 10"/>
            <p:cNvPicPr/>
            <p:nvPr/>
          </p:nvPicPr>
          <p:blipFill>
            <a:blip r:embed="rId4" cstate="print"/>
            <a:stretch>
              <a:fillRect/>
            </a:stretch>
          </p:blipFill>
          <p:spPr>
            <a:xfrm>
              <a:off x="5565350" y="6389208"/>
              <a:ext cx="99161" cy="116408"/>
            </a:xfrm>
            <a:prstGeom prst="rect">
              <a:avLst/>
            </a:prstGeom>
          </p:spPr>
        </p:pic>
        <p:sp>
          <p:nvSpPr>
            <p:cNvPr id="11" name="object 11"/>
            <p:cNvSpPr/>
            <p:nvPr/>
          </p:nvSpPr>
          <p:spPr>
            <a:xfrm>
              <a:off x="5720169" y="6389204"/>
              <a:ext cx="548005" cy="116839"/>
            </a:xfrm>
            <a:custGeom>
              <a:avLst/>
              <a:gdLst/>
              <a:ahLst/>
              <a:cxnLst/>
              <a:rect l="l" t="t" r="r" b="b"/>
              <a:pathLst>
                <a:path w="548004" h="116840">
                  <a:moveTo>
                    <a:pt x="88684" y="31292"/>
                  </a:moveTo>
                  <a:lnTo>
                    <a:pt x="85394" y="17259"/>
                  </a:lnTo>
                  <a:lnTo>
                    <a:pt x="84328" y="16129"/>
                  </a:lnTo>
                  <a:lnTo>
                    <a:pt x="76911" y="8216"/>
                  </a:lnTo>
                  <a:lnTo>
                    <a:pt x="71589" y="6019"/>
                  </a:lnTo>
                  <a:lnTo>
                    <a:pt x="71589" y="33705"/>
                  </a:lnTo>
                  <a:lnTo>
                    <a:pt x="68630" y="44767"/>
                  </a:lnTo>
                  <a:lnTo>
                    <a:pt x="60883" y="51346"/>
                  </a:lnTo>
                  <a:lnTo>
                    <a:pt x="50025" y="54508"/>
                  </a:lnTo>
                  <a:lnTo>
                    <a:pt x="37731" y="55321"/>
                  </a:lnTo>
                  <a:lnTo>
                    <a:pt x="29184" y="55321"/>
                  </a:lnTo>
                  <a:lnTo>
                    <a:pt x="37731" y="16129"/>
                  </a:lnTo>
                  <a:lnTo>
                    <a:pt x="46113" y="16129"/>
                  </a:lnTo>
                  <a:lnTo>
                    <a:pt x="55803" y="16675"/>
                  </a:lnTo>
                  <a:lnTo>
                    <a:pt x="63931" y="19050"/>
                  </a:lnTo>
                  <a:lnTo>
                    <a:pt x="69507" y="24358"/>
                  </a:lnTo>
                  <a:lnTo>
                    <a:pt x="71589" y="33705"/>
                  </a:lnTo>
                  <a:lnTo>
                    <a:pt x="71589" y="6019"/>
                  </a:lnTo>
                  <a:lnTo>
                    <a:pt x="65278" y="3390"/>
                  </a:lnTo>
                  <a:lnTo>
                    <a:pt x="52565" y="1955"/>
                  </a:lnTo>
                  <a:lnTo>
                    <a:pt x="24511" y="1955"/>
                  </a:lnTo>
                  <a:lnTo>
                    <a:pt x="0" y="114490"/>
                  </a:lnTo>
                  <a:lnTo>
                    <a:pt x="16129" y="114490"/>
                  </a:lnTo>
                  <a:lnTo>
                    <a:pt x="25958" y="69507"/>
                  </a:lnTo>
                  <a:lnTo>
                    <a:pt x="42075" y="69507"/>
                  </a:lnTo>
                  <a:lnTo>
                    <a:pt x="62141" y="66662"/>
                  </a:lnTo>
                  <a:lnTo>
                    <a:pt x="76746" y="58737"/>
                  </a:lnTo>
                  <a:lnTo>
                    <a:pt x="79260" y="55321"/>
                  </a:lnTo>
                  <a:lnTo>
                    <a:pt x="85661" y="46647"/>
                  </a:lnTo>
                  <a:lnTo>
                    <a:pt x="88684" y="31292"/>
                  </a:lnTo>
                  <a:close/>
                </a:path>
                <a:path w="548004" h="116840">
                  <a:moveTo>
                    <a:pt x="203898" y="45631"/>
                  </a:moveTo>
                  <a:lnTo>
                    <a:pt x="200812" y="26403"/>
                  </a:lnTo>
                  <a:lnTo>
                    <a:pt x="193179" y="14198"/>
                  </a:lnTo>
                  <a:lnTo>
                    <a:pt x="191846" y="12065"/>
                  </a:lnTo>
                  <a:lnTo>
                    <a:pt x="186804" y="8915"/>
                  </a:lnTo>
                  <a:lnTo>
                    <a:pt x="186804" y="47891"/>
                  </a:lnTo>
                  <a:lnTo>
                    <a:pt x="183807" y="66725"/>
                  </a:lnTo>
                  <a:lnTo>
                    <a:pt x="175120" y="84251"/>
                  </a:lnTo>
                  <a:lnTo>
                    <a:pt x="161226" y="97180"/>
                  </a:lnTo>
                  <a:lnTo>
                    <a:pt x="142621" y="102222"/>
                  </a:lnTo>
                  <a:lnTo>
                    <a:pt x="129235" y="99872"/>
                  </a:lnTo>
                  <a:lnTo>
                    <a:pt x="119608" y="93205"/>
                  </a:lnTo>
                  <a:lnTo>
                    <a:pt x="113779" y="82778"/>
                  </a:lnTo>
                  <a:lnTo>
                    <a:pt x="111823" y="69176"/>
                  </a:lnTo>
                  <a:lnTo>
                    <a:pt x="115138" y="48488"/>
                  </a:lnTo>
                  <a:lnTo>
                    <a:pt x="124472" y="30924"/>
                  </a:lnTo>
                  <a:lnTo>
                    <a:pt x="138976" y="18757"/>
                  </a:lnTo>
                  <a:lnTo>
                    <a:pt x="157784" y="14198"/>
                  </a:lnTo>
                  <a:lnTo>
                    <a:pt x="170484" y="16433"/>
                  </a:lnTo>
                  <a:lnTo>
                    <a:pt x="179552" y="22948"/>
                  </a:lnTo>
                  <a:lnTo>
                    <a:pt x="185000" y="33528"/>
                  </a:lnTo>
                  <a:lnTo>
                    <a:pt x="186804" y="47891"/>
                  </a:lnTo>
                  <a:lnTo>
                    <a:pt x="186804" y="8915"/>
                  </a:lnTo>
                  <a:lnTo>
                    <a:pt x="177507" y="3098"/>
                  </a:lnTo>
                  <a:lnTo>
                    <a:pt x="158267" y="0"/>
                  </a:lnTo>
                  <a:lnTo>
                    <a:pt x="130937" y="6248"/>
                  </a:lnTo>
                  <a:lnTo>
                    <a:pt x="111036" y="22377"/>
                  </a:lnTo>
                  <a:lnTo>
                    <a:pt x="98869" y="44500"/>
                  </a:lnTo>
                  <a:lnTo>
                    <a:pt x="94742" y="68694"/>
                  </a:lnTo>
                  <a:lnTo>
                    <a:pt x="97777" y="89281"/>
                  </a:lnTo>
                  <a:lnTo>
                    <a:pt x="106756" y="104228"/>
                  </a:lnTo>
                  <a:lnTo>
                    <a:pt x="121551" y="113347"/>
                  </a:lnTo>
                  <a:lnTo>
                    <a:pt x="141986" y="116420"/>
                  </a:lnTo>
                  <a:lnTo>
                    <a:pt x="168871" y="110375"/>
                  </a:lnTo>
                  <a:lnTo>
                    <a:pt x="178739" y="102222"/>
                  </a:lnTo>
                  <a:lnTo>
                    <a:pt x="188239" y="94399"/>
                  </a:lnTo>
                  <a:lnTo>
                    <a:pt x="199961" y="71729"/>
                  </a:lnTo>
                  <a:lnTo>
                    <a:pt x="203898" y="45631"/>
                  </a:lnTo>
                  <a:close/>
                </a:path>
                <a:path w="548004" h="116840">
                  <a:moveTo>
                    <a:pt x="379323" y="1955"/>
                  </a:moveTo>
                  <a:lnTo>
                    <a:pt x="362064" y="1955"/>
                  </a:lnTo>
                  <a:lnTo>
                    <a:pt x="313372" y="98361"/>
                  </a:lnTo>
                  <a:lnTo>
                    <a:pt x="313042" y="98361"/>
                  </a:lnTo>
                  <a:lnTo>
                    <a:pt x="310146" y="1955"/>
                  </a:lnTo>
                  <a:lnTo>
                    <a:pt x="288810" y="1955"/>
                  </a:lnTo>
                  <a:lnTo>
                    <a:pt x="243979" y="98209"/>
                  </a:lnTo>
                  <a:lnTo>
                    <a:pt x="243662" y="98209"/>
                  </a:lnTo>
                  <a:lnTo>
                    <a:pt x="237528" y="1955"/>
                  </a:lnTo>
                  <a:lnTo>
                    <a:pt x="221411" y="1955"/>
                  </a:lnTo>
                  <a:lnTo>
                    <a:pt x="230593" y="114490"/>
                  </a:lnTo>
                  <a:lnTo>
                    <a:pt x="251879" y="114490"/>
                  </a:lnTo>
                  <a:lnTo>
                    <a:pt x="296697" y="17106"/>
                  </a:lnTo>
                  <a:lnTo>
                    <a:pt x="297014" y="17106"/>
                  </a:lnTo>
                  <a:lnTo>
                    <a:pt x="299440" y="114490"/>
                  </a:lnTo>
                  <a:lnTo>
                    <a:pt x="320471" y="114490"/>
                  </a:lnTo>
                  <a:lnTo>
                    <a:pt x="379323" y="1955"/>
                  </a:lnTo>
                  <a:close/>
                </a:path>
                <a:path w="548004" h="116840">
                  <a:moveTo>
                    <a:pt x="456501" y="1955"/>
                  </a:moveTo>
                  <a:lnTo>
                    <a:pt x="395389" y="1955"/>
                  </a:lnTo>
                  <a:lnTo>
                    <a:pt x="370713" y="114490"/>
                  </a:lnTo>
                  <a:lnTo>
                    <a:pt x="434251" y="114490"/>
                  </a:lnTo>
                  <a:lnTo>
                    <a:pt x="437299" y="100304"/>
                  </a:lnTo>
                  <a:lnTo>
                    <a:pt x="390067" y="100304"/>
                  </a:lnTo>
                  <a:lnTo>
                    <a:pt x="398297" y="63220"/>
                  </a:lnTo>
                  <a:lnTo>
                    <a:pt x="440524" y="63220"/>
                  </a:lnTo>
                  <a:lnTo>
                    <a:pt x="443280" y="49022"/>
                  </a:lnTo>
                  <a:lnTo>
                    <a:pt x="401510" y="49022"/>
                  </a:lnTo>
                  <a:lnTo>
                    <a:pt x="408774" y="16129"/>
                  </a:lnTo>
                  <a:lnTo>
                    <a:pt x="453275" y="16129"/>
                  </a:lnTo>
                  <a:lnTo>
                    <a:pt x="456501" y="1955"/>
                  </a:lnTo>
                  <a:close/>
                </a:path>
                <a:path w="548004" h="116840">
                  <a:moveTo>
                    <a:pt x="547852" y="29362"/>
                  </a:moveTo>
                  <a:lnTo>
                    <a:pt x="544207" y="16129"/>
                  </a:lnTo>
                  <a:lnTo>
                    <a:pt x="543496" y="13512"/>
                  </a:lnTo>
                  <a:lnTo>
                    <a:pt x="532739" y="5372"/>
                  </a:lnTo>
                  <a:lnTo>
                    <a:pt x="530771" y="4953"/>
                  </a:lnTo>
                  <a:lnTo>
                    <a:pt x="530771" y="19837"/>
                  </a:lnTo>
                  <a:lnTo>
                    <a:pt x="530771" y="31610"/>
                  </a:lnTo>
                  <a:lnTo>
                    <a:pt x="527913" y="40868"/>
                  </a:lnTo>
                  <a:lnTo>
                    <a:pt x="520788" y="46596"/>
                  </a:lnTo>
                  <a:lnTo>
                    <a:pt x="511517" y="49517"/>
                  </a:lnTo>
                  <a:lnTo>
                    <a:pt x="502234" y="50330"/>
                  </a:lnTo>
                  <a:lnTo>
                    <a:pt x="489496" y="50330"/>
                  </a:lnTo>
                  <a:lnTo>
                    <a:pt x="496747" y="16129"/>
                  </a:lnTo>
                  <a:lnTo>
                    <a:pt x="524154" y="16129"/>
                  </a:lnTo>
                  <a:lnTo>
                    <a:pt x="530771" y="19837"/>
                  </a:lnTo>
                  <a:lnTo>
                    <a:pt x="530771" y="4953"/>
                  </a:lnTo>
                  <a:lnTo>
                    <a:pt x="519010" y="2374"/>
                  </a:lnTo>
                  <a:lnTo>
                    <a:pt x="505777" y="1955"/>
                  </a:lnTo>
                  <a:lnTo>
                    <a:pt x="483679" y="1955"/>
                  </a:lnTo>
                  <a:lnTo>
                    <a:pt x="459663" y="114490"/>
                  </a:lnTo>
                  <a:lnTo>
                    <a:pt x="475780" y="114490"/>
                  </a:lnTo>
                  <a:lnTo>
                    <a:pt x="486270" y="64503"/>
                  </a:lnTo>
                  <a:lnTo>
                    <a:pt x="500621" y="64503"/>
                  </a:lnTo>
                  <a:lnTo>
                    <a:pt x="522706" y="114490"/>
                  </a:lnTo>
                  <a:lnTo>
                    <a:pt x="539800" y="114490"/>
                  </a:lnTo>
                  <a:lnTo>
                    <a:pt x="533666" y="90779"/>
                  </a:lnTo>
                  <a:lnTo>
                    <a:pt x="531837" y="83019"/>
                  </a:lnTo>
                  <a:lnTo>
                    <a:pt x="529412" y="74028"/>
                  </a:lnTo>
                  <a:lnTo>
                    <a:pt x="525792" y="65684"/>
                  </a:lnTo>
                  <a:lnTo>
                    <a:pt x="524713" y="64503"/>
                  </a:lnTo>
                  <a:lnTo>
                    <a:pt x="520446" y="59829"/>
                  </a:lnTo>
                  <a:lnTo>
                    <a:pt x="531050" y="56286"/>
                  </a:lnTo>
                  <a:lnTo>
                    <a:pt x="538759" y="50330"/>
                  </a:lnTo>
                  <a:lnTo>
                    <a:pt x="539762" y="49555"/>
                  </a:lnTo>
                  <a:lnTo>
                    <a:pt x="545668" y="40335"/>
                  </a:lnTo>
                  <a:lnTo>
                    <a:pt x="547852" y="29362"/>
                  </a:lnTo>
                  <a:close/>
                </a:path>
              </a:pathLst>
            </a:custGeom>
            <a:solidFill>
              <a:srgbClr val="000000"/>
            </a:solidFill>
          </p:spPr>
          <p:txBody>
            <a:bodyPr wrap="square" lIns="0" tIns="0" rIns="0" bIns="0" rtlCol="0"/>
            <a:lstStyle/>
            <a:p>
              <a:endParaRPr/>
            </a:p>
          </p:txBody>
        </p:sp>
        <p:sp>
          <p:nvSpPr>
            <p:cNvPr id="12" name="object 12"/>
            <p:cNvSpPr/>
            <p:nvPr/>
          </p:nvSpPr>
          <p:spPr>
            <a:xfrm>
              <a:off x="4919281" y="6174473"/>
              <a:ext cx="843280" cy="200660"/>
            </a:xfrm>
            <a:custGeom>
              <a:avLst/>
              <a:gdLst/>
              <a:ahLst/>
              <a:cxnLst/>
              <a:rect l="l" t="t" r="r" b="b"/>
              <a:pathLst>
                <a:path w="843279" h="200660">
                  <a:moveTo>
                    <a:pt x="169786" y="0"/>
                  </a:moveTo>
                  <a:lnTo>
                    <a:pt x="115836" y="0"/>
                  </a:lnTo>
                  <a:lnTo>
                    <a:pt x="112395" y="16319"/>
                  </a:lnTo>
                  <a:lnTo>
                    <a:pt x="104495" y="53606"/>
                  </a:lnTo>
                  <a:lnTo>
                    <a:pt x="95758" y="94373"/>
                  </a:lnTo>
                  <a:lnTo>
                    <a:pt x="85344" y="137528"/>
                  </a:lnTo>
                  <a:lnTo>
                    <a:pt x="51866" y="165214"/>
                  </a:lnTo>
                  <a:lnTo>
                    <a:pt x="10922" y="162852"/>
                  </a:lnTo>
                  <a:lnTo>
                    <a:pt x="7366" y="162052"/>
                  </a:lnTo>
                  <a:lnTo>
                    <a:pt x="6845" y="161886"/>
                  </a:lnTo>
                  <a:lnTo>
                    <a:pt x="0" y="184962"/>
                  </a:lnTo>
                  <a:lnTo>
                    <a:pt x="42379" y="200240"/>
                  </a:lnTo>
                  <a:lnTo>
                    <a:pt x="81178" y="196938"/>
                  </a:lnTo>
                  <a:lnTo>
                    <a:pt x="110655" y="182435"/>
                  </a:lnTo>
                  <a:lnTo>
                    <a:pt x="125679" y="165214"/>
                  </a:lnTo>
                  <a:lnTo>
                    <a:pt x="131025" y="159092"/>
                  </a:lnTo>
                  <a:lnTo>
                    <a:pt x="142494" y="129324"/>
                  </a:lnTo>
                  <a:lnTo>
                    <a:pt x="169786" y="0"/>
                  </a:lnTo>
                  <a:close/>
                </a:path>
                <a:path w="843279" h="200660">
                  <a:moveTo>
                    <a:pt x="235889" y="34607"/>
                  </a:moveTo>
                  <a:lnTo>
                    <a:pt x="188036" y="34607"/>
                  </a:lnTo>
                  <a:lnTo>
                    <a:pt x="158546" y="174282"/>
                  </a:lnTo>
                  <a:lnTo>
                    <a:pt x="206400" y="174282"/>
                  </a:lnTo>
                  <a:lnTo>
                    <a:pt x="235889" y="34607"/>
                  </a:lnTo>
                  <a:close/>
                </a:path>
                <a:path w="843279" h="200660">
                  <a:moveTo>
                    <a:pt x="416001" y="34607"/>
                  </a:moveTo>
                  <a:lnTo>
                    <a:pt x="374345" y="34607"/>
                  </a:lnTo>
                  <a:lnTo>
                    <a:pt x="358317" y="110134"/>
                  </a:lnTo>
                  <a:lnTo>
                    <a:pt x="357327" y="110134"/>
                  </a:lnTo>
                  <a:lnTo>
                    <a:pt x="299135" y="34607"/>
                  </a:lnTo>
                  <a:lnTo>
                    <a:pt x="261454" y="34607"/>
                  </a:lnTo>
                  <a:lnTo>
                    <a:pt x="232054" y="174282"/>
                  </a:lnTo>
                  <a:lnTo>
                    <a:pt x="273697" y="174282"/>
                  </a:lnTo>
                  <a:lnTo>
                    <a:pt x="289229" y="100888"/>
                  </a:lnTo>
                  <a:lnTo>
                    <a:pt x="289864" y="100888"/>
                  </a:lnTo>
                  <a:lnTo>
                    <a:pt x="347306" y="174282"/>
                  </a:lnTo>
                  <a:lnTo>
                    <a:pt x="386549" y="174282"/>
                  </a:lnTo>
                  <a:lnTo>
                    <a:pt x="416001" y="34607"/>
                  </a:lnTo>
                  <a:close/>
                </a:path>
                <a:path w="843279" h="200660">
                  <a:moveTo>
                    <a:pt x="576287" y="77660"/>
                  </a:moveTo>
                  <a:lnTo>
                    <a:pt x="571042" y="65900"/>
                  </a:lnTo>
                  <a:lnTo>
                    <a:pt x="565950" y="54495"/>
                  </a:lnTo>
                  <a:lnTo>
                    <a:pt x="545261" y="39776"/>
                  </a:lnTo>
                  <a:lnTo>
                    <a:pt x="527278" y="36677"/>
                  </a:lnTo>
                  <a:lnTo>
                    <a:pt x="527278" y="86398"/>
                  </a:lnTo>
                  <a:lnTo>
                    <a:pt x="526186" y="105079"/>
                  </a:lnTo>
                  <a:lnTo>
                    <a:pt x="520065" y="122936"/>
                  </a:lnTo>
                  <a:lnTo>
                    <a:pt x="510019" y="134493"/>
                  </a:lnTo>
                  <a:lnTo>
                    <a:pt x="495084" y="140817"/>
                  </a:lnTo>
                  <a:lnTo>
                    <a:pt x="474281" y="142976"/>
                  </a:lnTo>
                  <a:lnTo>
                    <a:pt x="466686" y="142976"/>
                  </a:lnTo>
                  <a:lnTo>
                    <a:pt x="482968" y="65900"/>
                  </a:lnTo>
                  <a:lnTo>
                    <a:pt x="490410" y="65900"/>
                  </a:lnTo>
                  <a:lnTo>
                    <a:pt x="509003" y="67843"/>
                  </a:lnTo>
                  <a:lnTo>
                    <a:pt x="521423" y="74333"/>
                  </a:lnTo>
                  <a:lnTo>
                    <a:pt x="527278" y="86398"/>
                  </a:lnTo>
                  <a:lnTo>
                    <a:pt x="527278" y="36677"/>
                  </a:lnTo>
                  <a:lnTo>
                    <a:pt x="515289" y="34607"/>
                  </a:lnTo>
                  <a:lnTo>
                    <a:pt x="441566" y="34607"/>
                  </a:lnTo>
                  <a:lnTo>
                    <a:pt x="412280" y="174282"/>
                  </a:lnTo>
                  <a:lnTo>
                    <a:pt x="476643" y="174282"/>
                  </a:lnTo>
                  <a:lnTo>
                    <a:pt x="540931" y="160324"/>
                  </a:lnTo>
                  <a:lnTo>
                    <a:pt x="575233" y="108102"/>
                  </a:lnTo>
                  <a:lnTo>
                    <a:pt x="576287" y="77660"/>
                  </a:lnTo>
                  <a:close/>
                </a:path>
                <a:path w="843279" h="200660">
                  <a:moveTo>
                    <a:pt x="724344" y="174193"/>
                  </a:moveTo>
                  <a:lnTo>
                    <a:pt x="699096" y="34607"/>
                  </a:lnTo>
                  <a:lnTo>
                    <a:pt x="647509" y="34607"/>
                  </a:lnTo>
                  <a:lnTo>
                    <a:pt x="553999" y="174282"/>
                  </a:lnTo>
                  <a:lnTo>
                    <a:pt x="605764" y="174282"/>
                  </a:lnTo>
                  <a:lnTo>
                    <a:pt x="658571" y="89001"/>
                  </a:lnTo>
                  <a:lnTo>
                    <a:pt x="659053" y="89154"/>
                  </a:lnTo>
                  <a:lnTo>
                    <a:pt x="671283" y="174282"/>
                  </a:lnTo>
                  <a:lnTo>
                    <a:pt x="724344" y="174193"/>
                  </a:lnTo>
                  <a:close/>
                </a:path>
                <a:path w="843279" h="200660">
                  <a:moveTo>
                    <a:pt x="842911" y="142976"/>
                  </a:moveTo>
                  <a:lnTo>
                    <a:pt x="786650" y="142976"/>
                  </a:lnTo>
                  <a:lnTo>
                    <a:pt x="809548" y="34607"/>
                  </a:lnTo>
                  <a:lnTo>
                    <a:pt x="761669" y="34607"/>
                  </a:lnTo>
                  <a:lnTo>
                    <a:pt x="732180" y="174282"/>
                  </a:lnTo>
                  <a:lnTo>
                    <a:pt x="836295" y="174282"/>
                  </a:lnTo>
                  <a:lnTo>
                    <a:pt x="842911" y="142976"/>
                  </a:lnTo>
                  <a:close/>
                </a:path>
              </a:pathLst>
            </a:custGeom>
            <a:solidFill>
              <a:srgbClr val="565659"/>
            </a:solidFill>
          </p:spPr>
          <p:txBody>
            <a:bodyPr wrap="square" lIns="0" tIns="0" rIns="0" bIns="0" rtlCol="0"/>
            <a:lstStyle/>
            <a:p>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NRSTYLE" val="TEMP"/>
</p:tagLst>
</file>

<file path=ppt/tags/tag2.xml><?xml version="1.0" encoding="utf-8"?>
<p:tagLst xmlns:a="http://schemas.openxmlformats.org/drawingml/2006/main" xmlns:r="http://schemas.openxmlformats.org/officeDocument/2006/relationships" xmlns:p="http://schemas.openxmlformats.org/presentationml/2006/main">
  <p:tag name="RNRSTYLE" val="TEMP"/>
</p:tagLst>
</file>

<file path=ppt/tags/tag3.xml><?xml version="1.0" encoding="utf-8"?>
<p:tagLst xmlns:a="http://schemas.openxmlformats.org/drawingml/2006/main" xmlns:r="http://schemas.openxmlformats.org/officeDocument/2006/relationships" xmlns:p="http://schemas.openxmlformats.org/presentationml/2006/main">
  <p:tag name="RNRSTYLE" val="TEMP"/>
</p:tagLst>
</file>

<file path=ppt/tags/tag4.xml><?xml version="1.0" encoding="utf-8"?>
<p:tagLst xmlns:a="http://schemas.openxmlformats.org/drawingml/2006/main" xmlns:r="http://schemas.openxmlformats.org/officeDocument/2006/relationships" xmlns:p="http://schemas.openxmlformats.org/presentationml/2006/main">
  <p:tag name="RNRSTYLE" val="TEMP"/>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4029</TotalTime>
  <Words>1566</Words>
  <Application>Microsoft Office PowerPoint</Application>
  <PresentationFormat>Custom</PresentationFormat>
  <Paragraphs>194</Paragraphs>
  <Slides>21</Slides>
  <Notes>2</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21</vt:i4>
      </vt:variant>
    </vt:vector>
  </HeadingPairs>
  <TitlesOfParts>
    <vt:vector size="32" baseType="lpstr">
      <vt:lpstr>Arial</vt:lpstr>
      <vt:lpstr>Arial Black</vt:lpstr>
      <vt:lpstr>Arial MT</vt:lpstr>
      <vt:lpstr>Calibri</vt:lpstr>
      <vt:lpstr>Calibri Light</vt:lpstr>
      <vt:lpstr>Times New Roman</vt:lpstr>
      <vt:lpstr>Verdana</vt:lpstr>
      <vt:lpstr>Wingdings</vt:lpstr>
      <vt:lpstr>Office Theme</vt:lpstr>
      <vt:lpstr>1_Office Theme</vt:lpstr>
      <vt:lpstr>Worksheet</vt:lpstr>
      <vt:lpstr>BUILDING NATIONS EMPOWERING COMMUNITIES</vt:lpstr>
      <vt:lpstr>PowerPoint Presentation</vt:lpstr>
      <vt:lpstr>KEY PRODUCTS OF JSP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NATIONS EMPOWERING COMMUNITIES</dc:title>
  <dc:creator>Purusottam Samanta</dc:creator>
  <cp:lastModifiedBy>Ajay Tambe</cp:lastModifiedBy>
  <cp:revision>47</cp:revision>
  <dcterms:created xsi:type="dcterms:W3CDTF">2023-12-16T11:08:21Z</dcterms:created>
  <dcterms:modified xsi:type="dcterms:W3CDTF">2024-04-22T13:38:38Z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2023-06-12T00:00:00Z</vt:filetime>
  </property>
  <property fmtid="{D5CDD505-2E9C-101B-9397-08002B2CF9AE}" pid="3" name="Creator">
    <vt:lpwstr>Adobe InDesign 18.3 (Macintosh)</vt:lpwstr>
  </property>
  <property fmtid="{D5CDD505-2E9C-101B-9397-08002B2CF9AE}" pid="4" name="LastSaved">
    <vt:filetime>2023-12-16T00:00:00Z</vt:filetime>
  </property>
  <property fmtid="{D5CDD505-2E9C-101B-9397-08002B2CF9AE}" pid="5" name="Producer">
    <vt:lpwstr>Adobe PDF Library 17.0</vt:lpwstr>
  </property>
</Properties>
</file>